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media/image5.jpeg" ContentType="image/jpeg"/>
  <Override PartName="/ppt/media/image6.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62561"/>
          <c:y val="0.060077"/>
          <c:w val="0.75064"/>
          <c:h val="0.840593"/>
        </c:manualLayout>
      </c:layout>
      <c:scatterChart>
        <c:scatterStyle val="lineMarker"/>
        <c:varyColors val="0"/>
        <c:ser>
          <c:idx val="0"/>
          <c:order val="0"/>
          <c:tx>
            <c:strRef>
              <c:f>Sheet1!$B$1</c:f>
              <c:strCache>
                <c:ptCount val="1"/>
                <c:pt idx="0">
                  <c:v>P(k)</c:v>
                </c:pt>
              </c:strCache>
            </c:strRef>
          </c:tx>
          <c:spPr>
            <a:noFill/>
            <a:ln w="12700" cap="flat">
              <a:solidFill>
                <a:srgbClr val="FADD7F"/>
              </a:solidFill>
              <a:prstDash val="solid"/>
              <a:miter lim="400000"/>
            </a:ln>
            <a:effectLst>
              <a:outerShdw sx="100000" sy="100000" kx="0" ky="0" algn="tl" rotWithShape="1" blurRad="50800" dist="38100" dir="5520000">
                <a:srgbClr val="000000">
                  <a:alpha val="50000"/>
                </a:srgbClr>
              </a:outerShdw>
            </a:effectLst>
          </c:spPr>
          <c:marker>
            <c:symbol val="plus"/>
            <c:size val="10"/>
            <c:spPr>
              <a:noFill/>
              <a:ln w="25400" cap="flat">
                <a:solidFill>
                  <a:srgbClr val="0465BF"/>
                </a:solidFill>
                <a:prstDash val="solid"/>
                <a:miter lim="400000"/>
              </a:ln>
              <a:effectLst/>
            </c:spPr>
          </c:marker>
          <c:dLbls>
            <c:numFmt formatCode="0.00" sourceLinked="0"/>
            <c:txPr>
              <a:bodyPr/>
              <a:lstStyle/>
              <a:p>
                <a:pPr>
                  <a:defRPr b="0" i="0" strike="noStrike" sz="1600" u="none">
                    <a:solidFill>
                      <a:srgbClr val="FFFFFF"/>
                    </a:solidFill>
                    <a:effectLst>
                      <a:outerShdw sx="100000" sy="100000" kx="0" ky="0" algn="tl" rotWithShape="1" blurRad="127000" dist="47997" dir="2700000">
                        <a:srgbClr val="000000">
                          <a:alpha val="31034"/>
                        </a:srgbClr>
                      </a:outerShdw>
                    </a:effectLst>
                    <a:latin typeface="Gill Sans"/>
                  </a:defRPr>
                </a:pPr>
              </a:p>
            </c:txPr>
            <c:dLblPos val="b"/>
            <c:showLegendKey val="0"/>
            <c:showVal val="0"/>
            <c:showCatName val="0"/>
            <c:showSerName val="0"/>
            <c:showPercent val="0"/>
            <c:showBubbleSize val="0"/>
            <c:showLeaderLines val="0"/>
          </c:dLbls>
          <c:xVal>
            <c:numRef>
              <c:f>Sheet1!$B$2:$B$16</c:f>
              <c:numCache>
                <c:ptCount val="15"/>
                <c:pt idx="0">
                  <c:v>1.000000</c:v>
                </c:pt>
                <c:pt idx="1">
                  <c:v>1.000000</c:v>
                </c:pt>
                <c:pt idx="2">
                  <c:v>2.000000</c:v>
                </c:pt>
                <c:pt idx="3">
                  <c:v>3.000000</c:v>
                </c:pt>
                <c:pt idx="4">
                  <c:v>4.000000</c:v>
                </c:pt>
                <c:pt idx="5">
                  <c:v>5.000000</c:v>
                </c:pt>
                <c:pt idx="6">
                  <c:v>6.000000</c:v>
                </c:pt>
                <c:pt idx="7">
                  <c:v>7.000000</c:v>
                </c:pt>
                <c:pt idx="8">
                  <c:v>8.000000</c:v>
                </c:pt>
                <c:pt idx="9">
                  <c:v>9.000000</c:v>
                </c:pt>
                <c:pt idx="10">
                  <c:v>10.000000</c:v>
                </c:pt>
                <c:pt idx="11">
                  <c:v>20.000000</c:v>
                </c:pt>
                <c:pt idx="12">
                  <c:v>30.000000</c:v>
                </c:pt>
                <c:pt idx="13">
                  <c:v>50.000000</c:v>
                </c:pt>
                <c:pt idx="14">
                  <c:v>100.000000</c:v>
                </c:pt>
              </c:numCache>
            </c:numRef>
          </c:xVal>
          <c:yVal>
            <c:numRef>
              <c:f>Sheet1!$C$2:$C$16</c:f>
              <c:numCache>
                <c:ptCount val="15"/>
                <c:pt idx="0">
                  <c:v>2.000000</c:v>
                </c:pt>
                <c:pt idx="1">
                  <c:v>1.000000</c:v>
                </c:pt>
                <c:pt idx="2">
                  <c:v>0.125000</c:v>
                </c:pt>
                <c:pt idx="3">
                  <c:v>0.030000</c:v>
                </c:pt>
                <c:pt idx="4">
                  <c:v>0.015620</c:v>
                </c:pt>
                <c:pt idx="5">
                  <c:v>0.008000</c:v>
                </c:pt>
                <c:pt idx="6">
                  <c:v>0.004620</c:v>
                </c:pt>
                <c:pt idx="7">
                  <c:v>0.002910</c:v>
                </c:pt>
                <c:pt idx="8">
                  <c:v>0.001953</c:v>
                </c:pt>
                <c:pt idx="9">
                  <c:v>0.001300</c:v>
                </c:pt>
                <c:pt idx="10">
                  <c:v>0.001000</c:v>
                </c:pt>
                <c:pt idx="11">
                  <c:v>0.000125</c:v>
                </c:pt>
                <c:pt idx="12">
                  <c:v>0.000004</c:v>
                </c:pt>
                <c:pt idx="13">
                  <c:v>0.000001</c:v>
                </c:pt>
                <c:pt idx="14">
                  <c:v>0.000000</c:v>
                </c:pt>
              </c:numCache>
            </c:numRef>
          </c:yVal>
          <c:smooth val="0"/>
        </c:ser>
        <c:axId val="2094734552"/>
        <c:axId val="2094734553"/>
      </c:scatterChart>
      <c:valAx>
        <c:axId val="2094734552"/>
        <c:scaling>
          <c:logBase val="10"/>
          <c:orientation val="minMax"/>
          <c:max val="100"/>
        </c:scaling>
        <c:delete val="0"/>
        <c:axPos val="b"/>
        <c:numFmt formatCode="0.00" sourceLinked="0"/>
        <c:majorTickMark val="none"/>
        <c:minorTickMark val="none"/>
        <c:tickLblPos val="nextTo"/>
        <c:spPr>
          <a:ln w="12700" cap="flat">
            <a:solidFill>
              <a:srgbClr val="FFFFFF"/>
            </a:solidFill>
            <a:prstDash val="solid"/>
            <a:miter lim="400000"/>
          </a:ln>
        </c:spPr>
        <c:txPr>
          <a:bodyPr rot="0"/>
          <a:lstStyle/>
          <a:p>
            <a:pPr>
              <a:defRPr b="0" i="0" strike="noStrike" sz="2200" u="none">
                <a:solidFill>
                  <a:srgbClr val="FFFFFF"/>
                </a:solidFill>
                <a:latin typeface="Gill Sans"/>
              </a:defRPr>
            </a:pPr>
          </a:p>
        </c:txPr>
        <c:crossAx val="2094734553"/>
        <c:crosses val="autoZero"/>
        <c:crossBetween val="between"/>
      </c:valAx>
      <c:valAx>
        <c:axId val="2094734553"/>
        <c:scaling>
          <c:logBase val="10"/>
          <c:orientation val="minMax"/>
          <c:max val="1"/>
          <c:min val="0.0001"/>
        </c:scaling>
        <c:delete val="0"/>
        <c:axPos val="l"/>
        <c:numFmt formatCode="0.00" sourceLinked="0"/>
        <c:majorTickMark val="none"/>
        <c:minorTickMark val="none"/>
        <c:tickLblPos val="nextTo"/>
        <c:spPr>
          <a:ln w="12700" cap="flat">
            <a:solidFill>
              <a:srgbClr val="FFFFFF"/>
            </a:solidFill>
            <a:prstDash val="solid"/>
            <a:miter lim="400000"/>
          </a:ln>
        </c:spPr>
        <c:txPr>
          <a:bodyPr rot="0"/>
          <a:lstStyle/>
          <a:p>
            <a:pPr>
              <a:defRPr b="0" i="0" strike="noStrike" sz="2200" u="none">
                <a:solidFill>
                  <a:srgbClr val="FFFFFF"/>
                </a:solidFill>
                <a:latin typeface="Gill Sans"/>
              </a:defRPr>
            </a:pPr>
          </a:p>
        </c:txPr>
        <c:crossAx val="2094734552"/>
        <c:crosses val="autoZero"/>
        <c:crossBetween val="between"/>
      </c:valAx>
      <c:spPr>
        <a:noFill/>
        <a:ln w="12700" cap="flat">
          <a:noFill/>
          <a:miter lim="400000"/>
        </a:ln>
        <a:effectLst/>
      </c:spPr>
    </c:plotArea>
    <c:legend>
      <c:legendPos val="r"/>
      <c:layout>
        <c:manualLayout>
          <c:xMode val="edge"/>
          <c:yMode val="edge"/>
          <c:x val="0.499521"/>
          <c:y val="0.185996"/>
          <c:w val="0.391018"/>
          <c:h val="0.0922862"/>
        </c:manualLayout>
      </c:layout>
      <c:overlay val="1"/>
      <c:spPr>
        <a:noFill/>
        <a:ln w="12700" cap="flat">
          <a:noFill/>
          <a:miter lim="400000"/>
        </a:ln>
        <a:effectLst/>
      </c:spPr>
      <c:txPr>
        <a:bodyPr rot="0"/>
        <a:lstStyle/>
        <a:p>
          <a:pPr>
            <a:defRPr b="0" i="0" strike="noStrike" sz="2400" u="none">
              <a:solidFill>
                <a:srgbClr val="FFFFFF"/>
              </a:solidFill>
              <a:latin typeface="Gill Sans"/>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69031"/>
          <c:y val="0.060077"/>
          <c:w val="0.780517"/>
          <c:h val="0.840593"/>
        </c:manualLayout>
      </c:layout>
      <c:scatterChart>
        <c:scatterStyle val="lineMarker"/>
        <c:varyColors val="0"/>
        <c:ser>
          <c:idx val="0"/>
          <c:order val="0"/>
          <c:tx>
            <c:strRef>
              <c:f>Sheet1!$B$1</c:f>
              <c:strCache>
                <c:ptCount val="1"/>
                <c:pt idx="0">
                  <c:v>P(k)</c:v>
                </c:pt>
              </c:strCache>
            </c:strRef>
          </c:tx>
          <c:spPr>
            <a:noFill/>
            <a:ln w="12700" cap="flat">
              <a:solidFill>
                <a:srgbClr val="FADD7F"/>
              </a:solidFill>
              <a:prstDash val="solid"/>
              <a:miter lim="400000"/>
            </a:ln>
            <a:effectLst>
              <a:outerShdw sx="100000" sy="100000" kx="0" ky="0" algn="tl" rotWithShape="1" blurRad="50800" dist="38100" dir="5520000">
                <a:srgbClr val="000000">
                  <a:alpha val="50000"/>
                </a:srgbClr>
              </a:outerShdw>
            </a:effectLst>
          </c:spPr>
          <c:marker>
            <c:symbol val="none"/>
            <c:size val="8"/>
            <c:spPr>
              <a:noFill/>
              <a:ln w="25400" cap="flat">
                <a:solidFill>
                  <a:srgbClr val="0465BF"/>
                </a:solidFill>
                <a:prstDash val="solid"/>
                <a:miter lim="400000"/>
              </a:ln>
              <a:effectLst/>
            </c:spPr>
          </c:marker>
          <c:dLbls>
            <c:numFmt formatCode="0.00" sourceLinked="0"/>
            <c:txPr>
              <a:bodyPr/>
              <a:lstStyle/>
              <a:p>
                <a:pPr>
                  <a:defRPr b="0" i="0" strike="noStrike" sz="1600" u="none">
                    <a:solidFill>
                      <a:srgbClr val="FFFFFF"/>
                    </a:solidFill>
                    <a:effectLst>
                      <a:outerShdw sx="100000" sy="100000" kx="0" ky="0" algn="tl" rotWithShape="1" blurRad="127000" dist="47997" dir="2700000">
                        <a:srgbClr val="000000">
                          <a:alpha val="31034"/>
                        </a:srgbClr>
                      </a:outerShdw>
                    </a:effectLst>
                    <a:latin typeface="Gill Sans"/>
                  </a:defRPr>
                </a:pPr>
              </a:p>
            </c:txPr>
            <c:dLblPos val="b"/>
            <c:showLegendKey val="0"/>
            <c:showVal val="0"/>
            <c:showCatName val="0"/>
            <c:showSerName val="0"/>
            <c:showPercent val="0"/>
            <c:showBubbleSize val="0"/>
            <c:showLeaderLines val="0"/>
          </c:dLbls>
          <c:xVal>
            <c:numRef>
              <c:f>Sheet1!$B$2:$B$16</c:f>
              <c:numCache>
                <c:ptCount val="15"/>
                <c:pt idx="0">
                  <c:v>1.000000</c:v>
                </c:pt>
                <c:pt idx="1">
                  <c:v>1.000000</c:v>
                </c:pt>
                <c:pt idx="2">
                  <c:v>2.000000</c:v>
                </c:pt>
                <c:pt idx="3">
                  <c:v>3.000000</c:v>
                </c:pt>
                <c:pt idx="4">
                  <c:v>4.000000</c:v>
                </c:pt>
                <c:pt idx="5">
                  <c:v>5.000000</c:v>
                </c:pt>
                <c:pt idx="6">
                  <c:v>6.000000</c:v>
                </c:pt>
                <c:pt idx="7">
                  <c:v>7.000000</c:v>
                </c:pt>
                <c:pt idx="8">
                  <c:v>8.000000</c:v>
                </c:pt>
                <c:pt idx="9">
                  <c:v>9.000000</c:v>
                </c:pt>
                <c:pt idx="10">
                  <c:v>10.000000</c:v>
                </c:pt>
                <c:pt idx="11">
                  <c:v>20.000000</c:v>
                </c:pt>
                <c:pt idx="12">
                  <c:v>30.000000</c:v>
                </c:pt>
                <c:pt idx="13">
                  <c:v>50.000000</c:v>
                </c:pt>
                <c:pt idx="14">
                  <c:v>100.000000</c:v>
                </c:pt>
              </c:numCache>
            </c:numRef>
          </c:xVal>
          <c:yVal>
            <c:numRef>
              <c:f>Sheet1!$C$2:$C$16</c:f>
              <c:numCache>
                <c:ptCount val="15"/>
                <c:pt idx="0">
                  <c:v>2.000000</c:v>
                </c:pt>
                <c:pt idx="1">
                  <c:v>1.000000</c:v>
                </c:pt>
                <c:pt idx="2">
                  <c:v>0.125000</c:v>
                </c:pt>
                <c:pt idx="3">
                  <c:v>0.030000</c:v>
                </c:pt>
                <c:pt idx="4">
                  <c:v>0.015620</c:v>
                </c:pt>
                <c:pt idx="5">
                  <c:v>0.008000</c:v>
                </c:pt>
                <c:pt idx="6">
                  <c:v>0.004620</c:v>
                </c:pt>
                <c:pt idx="7">
                  <c:v>0.002910</c:v>
                </c:pt>
                <c:pt idx="8">
                  <c:v>0.001953</c:v>
                </c:pt>
                <c:pt idx="9">
                  <c:v>0.001300</c:v>
                </c:pt>
                <c:pt idx="10">
                  <c:v>0.001000</c:v>
                </c:pt>
                <c:pt idx="11">
                  <c:v>0.000125</c:v>
                </c:pt>
                <c:pt idx="12">
                  <c:v>0.000004</c:v>
                </c:pt>
                <c:pt idx="13">
                  <c:v>0.000001</c:v>
                </c:pt>
                <c:pt idx="14">
                  <c:v>0.000000</c:v>
                </c:pt>
              </c:numCache>
            </c:numRef>
          </c:yVal>
          <c:smooth val="0"/>
        </c:ser>
        <c:axId val="2094734552"/>
        <c:axId val="2094734553"/>
      </c:scatterChart>
      <c:valAx>
        <c:axId val="2094734552"/>
        <c:scaling>
          <c:orientation val="minMax"/>
          <c:max val="100"/>
          <c:min val="1"/>
        </c:scaling>
        <c:delete val="0"/>
        <c:axPos val="b"/>
        <c:numFmt formatCode="0" sourceLinked="0"/>
        <c:majorTickMark val="none"/>
        <c:minorTickMark val="none"/>
        <c:tickLblPos val="nextTo"/>
        <c:spPr>
          <a:ln w="12700" cap="flat">
            <a:solidFill>
              <a:srgbClr val="FFFFFF"/>
            </a:solidFill>
            <a:prstDash val="solid"/>
            <a:miter lim="400000"/>
          </a:ln>
        </c:spPr>
        <c:txPr>
          <a:bodyPr rot="0"/>
          <a:lstStyle/>
          <a:p>
            <a:pPr>
              <a:defRPr b="0" i="0" strike="noStrike" sz="2200" u="none">
                <a:solidFill>
                  <a:srgbClr val="FFFFFF"/>
                </a:solidFill>
                <a:latin typeface="Gill Sans"/>
              </a:defRPr>
            </a:pPr>
          </a:p>
        </c:txPr>
        <c:crossAx val="2094734553"/>
        <c:crosses val="autoZero"/>
        <c:crossBetween val="between"/>
        <c:majorUnit val="24.75"/>
        <c:minorUnit val="12.375"/>
      </c:valAx>
      <c:valAx>
        <c:axId val="2094734553"/>
        <c:scaling>
          <c:orientation val="minMax"/>
          <c:max val="1"/>
          <c:min val="0.0001"/>
        </c:scaling>
        <c:delete val="0"/>
        <c:axPos val="l"/>
        <c:numFmt formatCode="0.00" sourceLinked="0"/>
        <c:majorTickMark val="none"/>
        <c:minorTickMark val="none"/>
        <c:tickLblPos val="nextTo"/>
        <c:spPr>
          <a:ln w="12700" cap="flat">
            <a:solidFill>
              <a:srgbClr val="FFFFFF"/>
            </a:solidFill>
            <a:prstDash val="solid"/>
            <a:miter lim="400000"/>
          </a:ln>
        </c:spPr>
        <c:txPr>
          <a:bodyPr rot="0"/>
          <a:lstStyle/>
          <a:p>
            <a:pPr>
              <a:defRPr b="0" i="0" strike="noStrike" sz="2200" u="none">
                <a:solidFill>
                  <a:srgbClr val="FFFFFF"/>
                </a:solidFill>
                <a:latin typeface="Gill Sans"/>
              </a:defRPr>
            </a:pPr>
          </a:p>
        </c:txPr>
        <c:crossAx val="2094734552"/>
        <c:crosses val="autoZero"/>
        <c:crossBetween val="between"/>
        <c:majorUnit val="0.249975"/>
        <c:minorUnit val="0.124988"/>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p:nvPr>
            <p:ph type="sldImg"/>
          </p:nvPr>
        </p:nvSpPr>
        <p:spPr>
          <a:xfrm>
            <a:off x="1143000" y="685800"/>
            <a:ext cx="4572000" cy="3429000"/>
          </a:xfrm>
          <a:prstGeom prst="rect">
            <a:avLst/>
          </a:prstGeom>
        </p:spPr>
        <p:txBody>
          <a:bodyPr/>
          <a:lstStyle/>
          <a:p>
            <a:pPr/>
          </a:p>
        </p:txBody>
      </p:sp>
      <p:sp>
        <p:nvSpPr>
          <p:cNvPr id="162" name="Shape 16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http://www.google.com/patents/about?id=tcZiAAAAEBAJ&amp;dq=2113446" TargetMode="External"/><Relationship Id="rId4" Type="http://schemas.openxmlformats.org/officeDocument/2006/relationships/hyperlink" Target="http://www.google.com/patents/about?id=VqY8AAAAEBAJ"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en.wikipedia.org/wiki/Scale-free_network" TargetMode="External"/><Relationship Id="rId4" Type="http://schemas.openxmlformats.org/officeDocument/2006/relationships/hyperlink" Target="http://en.wikipedia.org/wiki/Preferential_attachment" TargetMode="External"/><Relationship Id="rId5" Type="http://schemas.openxmlformats.org/officeDocument/2006/relationships/hyperlink" Target="http://en.wikipedia.org/wiki/Antikythera_mechanism" TargetMode="External"/><Relationship Id="rId6" Type="http://schemas.openxmlformats.org/officeDocument/2006/relationships/hyperlink" Target="http://es.wikipedia.org/wiki/Derek_John_de_Solla_Price"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 Id="rId3" Type="http://schemas.openxmlformats.org/officeDocument/2006/relationships/hyperlink" Target="http://journals.aps.org/pre/abstract/10.1103/PhysRevE.67.026112" TargetMode="Externa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 Id="rId3" Type="http://schemas.openxmlformats.org/officeDocument/2006/relationships/hyperlink" Target="http://www.news.cornell.edu/stories/2013/01/scientists-find-holy-grail-evolving-modular-networks"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defTabSz="508000">
              <a:lnSpc>
                <a:spcPct val="100000"/>
              </a:lnSpc>
              <a:defRPr b="1" sz="1400">
                <a:latin typeface="Helvetica"/>
                <a:ea typeface="Helvetica"/>
                <a:cs typeface="Helvetica"/>
                <a:sym typeface="Helvetica"/>
              </a:defRPr>
            </a:pPr>
            <a:r>
              <a:t>Random networks</a:t>
            </a:r>
          </a:p>
          <a:p>
            <a:pPr defTabSz="508000">
              <a:lnSpc>
                <a:spcPct val="100000"/>
              </a:lnSpc>
              <a:defRPr sz="1400">
                <a:latin typeface="Helvetica"/>
                <a:ea typeface="Helvetica"/>
                <a:cs typeface="Helvetica"/>
                <a:sym typeface="Helvetica"/>
              </a:defRPr>
            </a:pPr>
          </a:p>
          <a:p>
            <a:pPr defTabSz="508000">
              <a:lnSpc>
                <a:spcPct val="100000"/>
              </a:lnSpc>
              <a:defRPr sz="1400">
                <a:latin typeface="Helvetica"/>
                <a:ea typeface="Helvetica"/>
                <a:cs typeface="Helvetica"/>
                <a:sym typeface="Helvetica"/>
              </a:defRPr>
            </a:pPr>
            <a:r>
              <a:t>One of the most important predictions of random networks is that, in spite of having random interactions, the result is a very **democratic network**: The majority of nodes have approximately the same number of links.  It follows a Poisson Distribution. If the society was random, as Erdos-Renyi envision through their model, each of us would have approximately the same number of friends, there would be no hugely popular individual and no single individual would be left behind.  </a:t>
            </a:r>
          </a:p>
          <a:p>
            <a:pPr defTabSz="508000">
              <a:lnSpc>
                <a:spcPct val="100000"/>
              </a:lnSpc>
              <a:defRPr sz="1400">
                <a:latin typeface="Helvetica"/>
                <a:ea typeface="Helvetica"/>
                <a:cs typeface="Helvetica"/>
                <a:sym typeface="Helvetica"/>
              </a:defRPr>
            </a:pPr>
          </a:p>
          <a:p>
            <a:pPr defTabSz="508000">
              <a:lnSpc>
                <a:spcPct val="100000"/>
              </a:lnSpc>
              <a:defRPr b="1" sz="1400">
                <a:latin typeface="Helvetica"/>
                <a:ea typeface="Helvetica"/>
                <a:cs typeface="Helvetica"/>
                <a:sym typeface="Helvetica"/>
              </a:defRPr>
            </a:pPr>
            <a:r>
              <a:t>Scale-free networks</a:t>
            </a:r>
          </a:p>
          <a:p>
            <a:pPr defTabSz="508000">
              <a:lnSpc>
                <a:spcPct val="100000"/>
              </a:lnSpc>
              <a:defRPr sz="1400">
                <a:latin typeface="Helvetica"/>
                <a:ea typeface="Helvetica"/>
                <a:cs typeface="Helvetica"/>
                <a:sym typeface="Helvetica"/>
              </a:defRPr>
            </a:pPr>
          </a:p>
          <a:p>
            <a:pPr defTabSz="508000">
              <a:lnSpc>
                <a:spcPct val="100000"/>
              </a:lnSpc>
              <a:defRPr sz="1400">
                <a:latin typeface="Helvetica"/>
                <a:ea typeface="Helvetica"/>
                <a:cs typeface="Helvetica"/>
                <a:sym typeface="Helvetica"/>
              </a:defRPr>
            </a:pPr>
            <a:r>
              <a:t>However, real-world networks do not fit the random model. For example, our economic systems are characterised by strong inequality. "20% of the people possess the 80% of the full wealth”. The internet shows a similar pattern, which is radically different from the democratic prediction of the random network theory. Many routers have only one or two links.  And only a very small fraction of hugely connected nodes. This type of network is very heterogeneous system and cannot be explained with random network theory. We now call this networks scale-free.</a:t>
            </a:r>
          </a:p>
          <a:p>
            <a:pPr defTabSz="508000">
              <a:lnSpc>
                <a:spcPct val="100000"/>
              </a:lnSpc>
              <a:defRPr sz="1400">
                <a:latin typeface="Helvetica"/>
                <a:ea typeface="Helvetica"/>
                <a:cs typeface="Helvetica"/>
                <a:sym typeface="Helvetica"/>
              </a:defRPr>
            </a:pPr>
          </a:p>
          <a:p>
            <a:pPr defTabSz="508000">
              <a:lnSpc>
                <a:spcPct val="100000"/>
              </a:lnSpc>
              <a:defRPr sz="1400">
                <a:latin typeface="Helvetica"/>
                <a:ea typeface="Helvetica"/>
                <a:cs typeface="Helvetica"/>
                <a:sym typeface="Helvetica"/>
              </a:defRPr>
            </a:pPr>
            <a:r>
              <a:t>What it does it mean? The mathematical distribution is a power-law, that is very different from the Poisson distribution. One of the most important predictions of scale-free networks is the presence of outliers in the system, the hubs. These nodes are present in real networks and they play an important role in many systems. For example, in the WWW they are popular web sites like Google, Facebook, in movies are popular actors that appear everywhere, in the patent citation network they are innovations that open new technological domains, like the CT patent by G. Hounsfield.</a:t>
            </a:r>
          </a:p>
          <a:p>
            <a:pPr defTabSz="508000">
              <a:lnSpc>
                <a:spcPct val="100000"/>
              </a:lnSpc>
              <a:defRPr sz="1400">
                <a:latin typeface="Helvetica"/>
                <a:ea typeface="Helvetica"/>
                <a:cs typeface="Helvetica"/>
                <a:sym typeface="Helvetica"/>
              </a:defRPr>
            </a:pPr>
          </a:p>
          <a:p>
            <a:pPr defTabSz="508000">
              <a:lnSpc>
                <a:spcPct val="100000"/>
              </a:lnSpc>
              <a:defRPr sz="1400">
                <a:latin typeface="Helvetica"/>
                <a:ea typeface="Helvetica"/>
                <a:cs typeface="Helvetica"/>
                <a:sym typeface="Helvetica"/>
              </a:defRPr>
            </a:pPr>
          </a:p>
          <a:p>
            <a:pPr defTabSz="508000">
              <a:lnSpc>
                <a:spcPct val="100000"/>
              </a:lnSpc>
              <a:defRPr sz="1400">
                <a:latin typeface="Helvetica"/>
                <a:ea typeface="Helvetica"/>
                <a:cs typeface="Helvetica"/>
                <a:sym typeface="Helvetica"/>
              </a:defRPr>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lvl1pPr>
              <a:lnSpc>
                <a:spcPct val="125000"/>
              </a:lnSpc>
              <a:defRPr sz="1400">
                <a:latin typeface="Avenir Roman"/>
                <a:ea typeface="Avenir Roman"/>
                <a:cs typeface="Avenir Roman"/>
                <a:sym typeface="Avenir Roman"/>
              </a:defRPr>
            </a:lvl1pPr>
          </a:lstStyle>
          <a:p>
            <a:pPr/>
            <a:r>
              <a:t>Then, what we have to do is to calculate the modularity based on that partition. Modularity is represented by “Q”.   For each of the modules, we compare the fraction of the links between nodes in the group minus the expectation.  Then, we are just looking for the groupings with the highest density of links, more so than expected by random chance.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lvl1pPr>
              <a:lnSpc>
                <a:spcPct val="125000"/>
              </a:lnSpc>
              <a:defRPr sz="1400">
                <a:latin typeface="Avenir Roman"/>
                <a:ea typeface="Avenir Roman"/>
                <a:cs typeface="Avenir Roman"/>
                <a:sym typeface="Avenir Roman"/>
              </a:defRPr>
            </a:lvl1pPr>
          </a:lstStyle>
          <a:p>
            <a:pPr/>
            <a:r>
              <a:t>This is Girvan-Newman’s definition for calculating modularity and this is a widespread method. For each module in the partition we have to compute several quantities of interest. The fraction of links within a group is calculated by l_s = the number  of links between nodes in module ’s’ divided by L = the number of links in the network. We also define the degree, or number of links a given node has. Then, we have to compare observed fraction with the expected fraction of links in the group. To do that,  we subtract the sum of the degrees of nodes in the module ’s’. The squared term gives the expected probability of interaction or average fraction of links  within a module.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lnSpc>
                <a:spcPct val="125000"/>
              </a:lnSpc>
              <a:defRPr sz="1200">
                <a:latin typeface="Avenir Roman"/>
                <a:ea typeface="Avenir Roman"/>
                <a:cs typeface="Avenir Roman"/>
                <a:sym typeface="Avenir Roman"/>
              </a:defRPr>
            </a:pPr>
            <a:r>
              <a:t>Assume that we start our optimisation process with this particular partition. </a:t>
            </a:r>
          </a:p>
          <a:p>
            <a:pPr>
              <a:lnSpc>
                <a:spcPct val="125000"/>
              </a:lnSpc>
              <a:defRPr sz="1200">
                <a:latin typeface="Avenir Roman"/>
                <a:ea typeface="Avenir Roman"/>
                <a:cs typeface="Avenir Roman"/>
                <a:sym typeface="Avenir Roman"/>
              </a:defRPr>
            </a:pPr>
            <a:r>
              <a:t>1) Lets compute the modularity contribution of the first module (s_1). Here we have l_s = 1 internal link  which is divided by the number of links L=7 in the network.   To compute the random expectation we have the sum of the degrees of nodes d_s = 2 + 2 = 4, which divided by 2L gives the expected degree of a node within the module. Taking the square of this fraction yields the probability to observe a link within the module.  </a:t>
            </a:r>
          </a:p>
          <a:p>
            <a:pPr>
              <a:lnSpc>
                <a:spcPct val="125000"/>
              </a:lnSpc>
              <a:defRPr sz="1200">
                <a:latin typeface="Avenir Roman"/>
                <a:ea typeface="Avenir Roman"/>
                <a:cs typeface="Avenir Roman"/>
                <a:sym typeface="Avenir Roman"/>
              </a:defRPr>
            </a:pPr>
            <a:r>
              <a:t>2)  Then we do essentially the same computation at the other side of this partition.</a:t>
            </a:r>
          </a:p>
          <a:p>
            <a:pPr>
              <a:lnSpc>
                <a:spcPct val="125000"/>
              </a:lnSpc>
              <a:defRPr sz="1200">
                <a:latin typeface="Avenir Roman"/>
                <a:ea typeface="Avenir Roman"/>
                <a:cs typeface="Avenir Roman"/>
                <a:sym typeface="Avenir Roman"/>
              </a:defRPr>
            </a:pPr>
            <a:r>
              <a:t>3)  We add them up and get the value of modularity for this example network. </a:t>
            </a:r>
          </a:p>
          <a:p>
            <a:pPr>
              <a:lnSpc>
                <a:spcPct val="125000"/>
              </a:lnSpc>
              <a:defRPr sz="1200">
                <a:latin typeface="Avenir Roman"/>
                <a:ea typeface="Avenir Roman"/>
                <a:cs typeface="Avenir Roman"/>
                <a:sym typeface="Avenir Roman"/>
              </a:defRPr>
            </a:pPr>
            <a:r>
              <a:t>Notes:</a:t>
            </a:r>
          </a:p>
          <a:p>
            <a:pPr>
              <a:lnSpc>
                <a:spcPct val="125000"/>
              </a:lnSpc>
              <a:defRPr sz="1200">
                <a:latin typeface="Avenir Roman"/>
                <a:ea typeface="Avenir Roman"/>
                <a:cs typeface="Avenir Roman"/>
                <a:sym typeface="Avenir Roman"/>
              </a:defRPr>
            </a:pPr>
            <a:r>
              <a:t>(1/7) = 0.14285714285714285</a:t>
            </a:r>
          </a:p>
          <a:p>
            <a:pPr>
              <a:lnSpc>
                <a:spcPct val="125000"/>
              </a:lnSpc>
              <a:defRPr sz="1200">
                <a:latin typeface="Avenir Roman"/>
                <a:ea typeface="Avenir Roman"/>
                <a:cs typeface="Avenir Roman"/>
                <a:sym typeface="Avenir Roman"/>
              </a:defRPr>
            </a:pPr>
            <a:r>
              <a:t>(4/14)^2 = 0.08163265306122448</a:t>
            </a:r>
          </a:p>
          <a:p>
            <a:pPr>
              <a:lnSpc>
                <a:spcPct val="125000"/>
              </a:lnSpc>
              <a:defRPr sz="1200">
                <a:latin typeface="Avenir Roman"/>
                <a:ea typeface="Avenir Roman"/>
                <a:cs typeface="Avenir Roman"/>
                <a:sym typeface="Avenir Roman"/>
              </a:defRPr>
            </a:pPr>
          </a:p>
          <a:p>
            <a:pPr>
              <a:lnSpc>
                <a:spcPct val="125000"/>
              </a:lnSpc>
              <a:defRPr sz="1200">
                <a:latin typeface="Avenir Roman"/>
                <a:ea typeface="Avenir Roman"/>
                <a:cs typeface="Avenir Roman"/>
                <a:sym typeface="Avenir Roman"/>
              </a:defRPr>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defRPr sz="1200"/>
            </a:pPr>
            <a:r>
              <a:t>We have to repeat this process until the solution is optimised. We will generate a new partition and compute the modularity again until the value Q is no longer increasing. </a:t>
            </a:r>
          </a:p>
          <a:p>
            <a:pPr>
              <a:defRPr sz="1200"/>
            </a:pPr>
            <a:r>
              <a:t>3) in this case, we obtain a value of modularity Q = 0.36. This is a better partition than the one obtained before.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sldImg"/>
          </p:nvPr>
        </p:nvSpPr>
        <p:spPr>
          <a:prstGeom prst="rect">
            <a:avLst/>
          </a:prstGeom>
        </p:spPr>
        <p:txBody>
          <a:bodyPr/>
          <a:lstStyle/>
          <a:p>
            <a:pPr/>
          </a:p>
        </p:txBody>
      </p:sp>
      <p:sp>
        <p:nvSpPr>
          <p:cNvPr id="527" name="Shape 527"/>
          <p:cNvSpPr/>
          <p:nvPr>
            <p:ph type="body" sz="quarter" idx="1"/>
          </p:nvPr>
        </p:nvSpPr>
        <p:spPr>
          <a:prstGeom prst="rect">
            <a:avLst/>
          </a:prstGeom>
        </p:spPr>
        <p:txBody>
          <a:bodyPr/>
          <a:lstStyle/>
          <a:p>
            <a:pPr>
              <a:lnSpc>
                <a:spcPct val="100000"/>
              </a:lnSpc>
              <a:defRPr sz="1200">
                <a:latin typeface="Lucida Grande"/>
                <a:ea typeface="Lucida Grande"/>
                <a:cs typeface="Lucida Grande"/>
                <a:sym typeface="Lucida Grande"/>
              </a:defRPr>
            </a:pPr>
            <a:r>
              <a:rPr b="1"/>
              <a:t>Algorithms like modularity or energy-based layouts help us to find structure. </a:t>
            </a:r>
            <a:r>
              <a:t> The first time we load a real network (spatial or not) what we get is something like this. The hairball is not a very informative representation.  These algorithms place densely connected nodes at nearby positions or in the same module, and place sparsely connected nodes at distant positions or in different clusters.The separation of communities in an optimal layout is inversely proportional to (some power of) the density exchanged between them.</a:t>
            </a:r>
          </a:p>
          <a:p>
            <a:pPr>
              <a:lnSpc>
                <a:spcPct val="100000"/>
              </a:lnSpc>
              <a:defRPr sz="1200">
                <a:latin typeface="Lucida Grande"/>
                <a:ea typeface="Lucida Grande"/>
                <a:cs typeface="Lucida Grande"/>
                <a:sym typeface="Lucida Grande"/>
              </a:defRPr>
            </a:pPr>
            <a:r>
              <a:t> </a:t>
            </a:r>
          </a:p>
          <a:p>
            <a:pPr>
              <a:lnSpc>
                <a:spcPct val="100000"/>
              </a:lnSpc>
              <a:defRPr sz="1200">
                <a:latin typeface="Lucida Grande"/>
                <a:ea typeface="Lucida Grande"/>
                <a:cs typeface="Lucida Grande"/>
                <a:sym typeface="Lucida Grande"/>
              </a:defRPr>
            </a:pPr>
          </a:p>
          <a:p>
            <a:pPr>
              <a:lnSpc>
                <a:spcPct val="100000"/>
              </a:lnSpc>
              <a:defRPr sz="1200">
                <a:latin typeface="Lucida Grande"/>
                <a:ea typeface="Lucida Grande"/>
                <a:cs typeface="Lucida Grande"/>
                <a:sym typeface="Lucida Grande"/>
              </a:defRPr>
            </a:pPr>
          </a:p>
          <a:p>
            <a:pPr>
              <a:lnSpc>
                <a:spcPct val="100000"/>
              </a:lnSpc>
              <a:defRPr sz="1200">
                <a:latin typeface="Lucida Grande"/>
                <a:ea typeface="Lucida Grande"/>
                <a:cs typeface="Lucida Grande"/>
                <a:sym typeface="Lucida Grande"/>
              </a:defRPr>
            </a:pPr>
          </a:p>
          <a:p>
            <a:pPr>
              <a:lnSpc>
                <a:spcPct val="100000"/>
              </a:lnSpc>
              <a:defRPr sz="1200">
                <a:latin typeface="Lucida Grande"/>
                <a:ea typeface="Lucida Grande"/>
                <a:cs typeface="Lucida Grande"/>
                <a:sym typeface="Lucida Grande"/>
              </a:defRPr>
            </a:pPr>
          </a:p>
          <a:p>
            <a:pPr>
              <a:lnSpc>
                <a:spcPct val="100000"/>
              </a:lnSpc>
              <a:defRPr sz="1200">
                <a:latin typeface="Lucida Grande"/>
                <a:ea typeface="Lucida Grande"/>
                <a:cs typeface="Lucida Grande"/>
                <a:sym typeface="Lucida Grande"/>
              </a:defRPr>
            </a:pPr>
          </a:p>
          <a:p>
            <a:pPr>
              <a:lnSpc>
                <a:spcPct val="100000"/>
              </a:lnSpc>
              <a:defRPr sz="1200">
                <a:latin typeface="Lucida Grande"/>
                <a:ea typeface="Lucida Grande"/>
                <a:cs typeface="Lucida Grande"/>
                <a:sym typeface="Lucida Grande"/>
              </a:defRPr>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defTabSz="585216">
              <a:lnSpc>
                <a:spcPct val="100000"/>
              </a:lnSpc>
              <a:spcBef>
                <a:spcPts val="2000"/>
              </a:spcBef>
              <a:defRPr sz="1400">
                <a:latin typeface="Times"/>
                <a:ea typeface="Times"/>
                <a:cs typeface="Times"/>
                <a:sym typeface="Times"/>
              </a:defRPr>
            </a:pPr>
            <a:r>
              <a:t>- The analysis of patent documents provides a standard, more exhaustive approach to study the evolution of technology.  </a:t>
            </a:r>
            <a:br/>
            <a:r>
              <a:t>- Instead of comparing the function and shape of inventions, a much better approach seems to compare their corresponding patents to measure their divergence and track their evolution.</a:t>
            </a:r>
          </a:p>
          <a:p>
            <a:pPr defTabSz="585216">
              <a:lnSpc>
                <a:spcPct val="100000"/>
              </a:lnSpc>
              <a:spcBef>
                <a:spcPts val="2000"/>
              </a:spcBef>
              <a:defRPr sz="1400">
                <a:latin typeface="Times"/>
                <a:ea typeface="Times"/>
                <a:cs typeface="Times"/>
                <a:sym typeface="Times"/>
              </a:defRPr>
            </a:pPr>
            <a:r>
              <a:t>1) Hounsfield combined his interest with computers together with an interest in X-rays. Invented in 1895, X-rays were used to image bodies in 2-D dimensions from a fixed position. Hounsfield's idea was to scan a 3-D object, in particular, a human head, from many directions and combining this information with the aid of a computer.   Eventually, he got the Nobel Prize in Medicine in 1979 for this invention.</a:t>
            </a:r>
          </a:p>
          <a:p>
            <a:pPr defTabSz="585216">
              <a:lnSpc>
                <a:spcPct val="100000"/>
              </a:lnSpc>
              <a:spcBef>
                <a:spcPts val="2000"/>
              </a:spcBef>
              <a:defRPr sz="1400">
                <a:latin typeface="Times"/>
                <a:ea typeface="Times"/>
                <a:cs typeface="Times"/>
                <a:sym typeface="Times"/>
              </a:defRPr>
            </a:pPr>
            <a:r>
              <a:t>2)</a:t>
            </a:r>
          </a:p>
          <a:p>
            <a:pPr defTabSz="585216">
              <a:lnSpc>
                <a:spcPct val="100000"/>
              </a:lnSpc>
              <a:spcBef>
                <a:spcPts val="2000"/>
              </a:spcBef>
              <a:defRPr sz="2000">
                <a:latin typeface="Times"/>
                <a:ea typeface="Times"/>
                <a:cs typeface="Times"/>
                <a:sym typeface="Times"/>
              </a:defRPr>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lnSpc>
                <a:spcPct val="100000"/>
              </a:lnSpc>
              <a:defRPr b="1" sz="1400">
                <a:latin typeface="Lucida Grande"/>
                <a:ea typeface="Lucida Grande"/>
                <a:cs typeface="Lucida Grande"/>
                <a:sym typeface="Lucida Grande"/>
              </a:defRPr>
            </a:pPr>
            <a:r>
              <a:t>Stringed Musical Instrument (Carmelo Gugino) F1935 I1938</a:t>
            </a:r>
          </a:p>
          <a:p>
            <a:pPr>
              <a:lnSpc>
                <a:spcPct val="100000"/>
              </a:lnSpc>
              <a:defRPr sz="1400">
                <a:latin typeface="Lucida Grande"/>
                <a:ea typeface="Lucida Grande"/>
                <a:cs typeface="Lucida Grande"/>
                <a:sym typeface="Lucida Grande"/>
              </a:defRPr>
            </a:pPr>
            <a:r>
              <a:rPr u="sng">
                <a:hlinkClick r:id="rId3" invalidUrl="" action="" tgtFrame="" tooltip="" history="1" highlightClick="0" endSnd="0"/>
              </a:rPr>
              <a:t>http://www.google.com/patents/about?id=tcZiAAAAEBAJ&amp;dq=2113446</a:t>
            </a:r>
          </a:p>
          <a:p>
            <a:pPr>
              <a:lnSpc>
                <a:spcPct val="100000"/>
              </a:lnSpc>
              <a:defRPr b="1" sz="1400">
                <a:latin typeface="Lucida Grande"/>
                <a:ea typeface="Lucida Grande"/>
                <a:cs typeface="Lucida Grande"/>
                <a:sym typeface="Lucida Grande"/>
              </a:defRPr>
            </a:pPr>
            <a:r>
              <a:t>Guitar Body or Similar Article (Ralph G. Smith) F1970, I1972</a:t>
            </a:r>
          </a:p>
          <a:p>
            <a:pPr>
              <a:lnSpc>
                <a:spcPct val="100000"/>
              </a:lnSpc>
              <a:defRPr sz="1400">
                <a:latin typeface="Lucida Grande"/>
                <a:ea typeface="Lucida Grande"/>
                <a:cs typeface="Lucida Grande"/>
                <a:sym typeface="Lucida Grande"/>
              </a:defRPr>
            </a:pPr>
            <a:r>
              <a:rPr u="sng">
                <a:hlinkClick r:id="rId4" invalidUrl="" action="" tgtFrame="" tooltip="" history="1" highlightClick="0" endSnd="0"/>
              </a:rPr>
              <a:t>http://www.google.com/patents/about?id=VqY8AAAAEBAJ</a:t>
            </a:r>
          </a:p>
          <a:p>
            <a:pPr>
              <a:lnSpc>
                <a:spcPct val="100000"/>
              </a:lnSpc>
              <a:defRPr b="1" sz="1400">
                <a:latin typeface="Lucida Grande"/>
                <a:ea typeface="Lucida Grande"/>
                <a:cs typeface="Lucida Grande"/>
                <a:sym typeface="Lucida Grande"/>
              </a:defRPr>
            </a:pPr>
            <a:r>
              <a:t>Electric Guitar (Clyde E. Edwards) F1978, I1980</a:t>
            </a:r>
          </a:p>
          <a:p>
            <a:pPr>
              <a:lnSpc>
                <a:spcPct val="100000"/>
              </a:lnSpc>
              <a:defRPr sz="1400">
                <a:latin typeface="Lucida Grande"/>
                <a:ea typeface="Lucida Grande"/>
                <a:cs typeface="Lucida Grande"/>
                <a:sym typeface="Lucida Grande"/>
              </a:defRPr>
            </a:pPr>
            <a:r>
              <a:t>http://www.google.com/patents/about?id=75o9AAAAEBAJ</a:t>
            </a:r>
          </a:p>
          <a:p>
            <a:pPr>
              <a:lnSpc>
                <a:spcPct val="100000"/>
              </a:lnSpc>
              <a:defRPr sz="1400">
                <a:latin typeface="Lucida Grande"/>
                <a:ea typeface="Lucida Grande"/>
                <a:cs typeface="Lucida Grande"/>
                <a:sym typeface="Lucida Grande"/>
              </a:defRPr>
            </a:pPr>
          </a:p>
          <a:p>
            <a:pPr>
              <a:lnSpc>
                <a:spcPct val="100000"/>
              </a:lnSpc>
              <a:defRPr sz="1400">
                <a:latin typeface="Lucida Grande"/>
                <a:ea typeface="Lucida Grande"/>
                <a:cs typeface="Lucida Grande"/>
                <a:sym typeface="Lucida Grande"/>
              </a:defRPr>
            </a:pPr>
          </a:p>
          <a:p>
            <a:pPr>
              <a:lnSpc>
                <a:spcPct val="100000"/>
              </a:lnSpc>
              <a:defRPr sz="1400">
                <a:latin typeface="Lucida Grande"/>
                <a:ea typeface="Lucida Grande"/>
                <a:cs typeface="Lucida Grande"/>
                <a:sym typeface="Lucida Grande"/>
              </a:defRPr>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lvl1pPr>
              <a:lnSpc>
                <a:spcPct val="100000"/>
              </a:lnSpc>
              <a:defRPr sz="1600">
                <a:latin typeface="Lucida Grande"/>
                <a:ea typeface="Lucida Grande"/>
                <a:cs typeface="Lucida Grande"/>
                <a:sym typeface="Lucida Grande"/>
              </a:defRPr>
            </a:lvl1pPr>
          </a:lstStyle>
          <a:p>
            <a:pPr/>
            <a:r>
              <a:t>Modules?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marL="192505" indent="-192505" defTabSz="584200">
              <a:lnSpc>
                <a:spcPts val="3800"/>
              </a:lnSpc>
              <a:spcBef>
                <a:spcPts val="800"/>
              </a:spcBef>
              <a:buSzPct val="75000"/>
              <a:buChar char="-"/>
              <a:defRPr sz="1600">
                <a:latin typeface="Helvetica"/>
                <a:ea typeface="Helvetica"/>
                <a:cs typeface="Helvetica"/>
                <a:sym typeface="Helvetica"/>
              </a:defRPr>
            </a:pPr>
            <a:r>
              <a:t>The networks that result from Price’s model are often called ‘scale-free’ or ‘power-law’ networks. These are networks in which the distribution of the number of connections of each node is not a normal distribution - instead it follows what is called a power-law distribution. Power law distributions are different from normal distributions in that they do not have a peak at the average, and they are more likely to contain extreme values.  </a:t>
            </a:r>
          </a:p>
          <a:p>
            <a:pPr defTabSz="584200">
              <a:lnSpc>
                <a:spcPts val="3800"/>
              </a:lnSpc>
              <a:spcBef>
                <a:spcPts val="800"/>
              </a:spcBef>
              <a:defRPr sz="1600">
                <a:latin typeface="Helvetica"/>
                <a:ea typeface="Helvetica"/>
                <a:cs typeface="Helvetica"/>
                <a:sym typeface="Helvetica"/>
              </a:defRPr>
            </a:pPr>
          </a:p>
          <a:p>
            <a:pPr marL="192505" indent="-192505" defTabSz="584200">
              <a:lnSpc>
                <a:spcPts val="3800"/>
              </a:lnSpc>
              <a:spcBef>
                <a:spcPts val="800"/>
              </a:spcBef>
              <a:buSzPct val="75000"/>
              <a:buChar char="-"/>
              <a:defRPr sz="1600">
                <a:latin typeface="Helvetica"/>
                <a:ea typeface="Helvetica"/>
                <a:cs typeface="Helvetica"/>
                <a:sym typeface="Helvetica"/>
              </a:defRPr>
            </a:pPr>
            <a:r>
              <a:t>The preferential attachment mechanism is one way to generate scale-free networks. But there are other mechanisms for creating scale-free networks. </a:t>
            </a:r>
          </a:p>
          <a:p>
            <a:pPr defTabSz="584200">
              <a:lnSpc>
                <a:spcPts val="3800"/>
              </a:lnSpc>
              <a:spcBef>
                <a:spcPts val="800"/>
              </a:spcBef>
              <a:defRPr sz="1600">
                <a:latin typeface="Helvetica"/>
                <a:ea typeface="Helvetica"/>
                <a:cs typeface="Helvetica"/>
                <a:sym typeface="Helvetica"/>
              </a:defRPr>
            </a:pPr>
          </a:p>
          <a:p>
            <a:pPr defTabSz="584200">
              <a:lnSpc>
                <a:spcPts val="3800"/>
              </a:lnSpc>
              <a:spcBef>
                <a:spcPts val="800"/>
              </a:spcBef>
              <a:defRPr sz="1600">
                <a:latin typeface="Helvetica"/>
                <a:ea typeface="Helvetica"/>
                <a:cs typeface="Helvetica"/>
                <a:sym typeface="Helvetica"/>
              </a:defRPr>
            </a:pPr>
            <a:r>
              <a:t>Price's major scientific contributions include:</a:t>
            </a:r>
          </a:p>
          <a:p>
            <a:pPr marL="457200" indent="-317500" defTabSz="584200">
              <a:lnSpc>
                <a:spcPts val="3800"/>
              </a:lnSpc>
              <a:spcBef>
                <a:spcPts val="100"/>
              </a:spcBef>
              <a:buSzPct val="100000"/>
              <a:buChar char="■"/>
              <a:tabLst>
                <a:tab pos="177800" algn="l"/>
                <a:tab pos="584200" algn="l"/>
              </a:tabLst>
              <a:defRPr sz="1600">
                <a:latin typeface="Helvetica"/>
                <a:ea typeface="Helvetica"/>
                <a:cs typeface="Helvetica"/>
                <a:sym typeface="Helvetica"/>
              </a:defRPr>
            </a:pPr>
            <a:r>
              <a:t>studies of the exponential growth of science and the half-life of scientific literature (Price 1963);</a:t>
            </a:r>
          </a:p>
          <a:p>
            <a:pPr marL="457200" indent="-317500" defTabSz="584200">
              <a:lnSpc>
                <a:spcPts val="3800"/>
              </a:lnSpc>
              <a:spcBef>
                <a:spcPts val="100"/>
              </a:spcBef>
              <a:buSzPct val="100000"/>
              <a:buChar char="■"/>
              <a:tabLst>
                <a:tab pos="177800" algn="l"/>
                <a:tab pos="584200" algn="l"/>
              </a:tabLst>
              <a:defRPr sz="1600">
                <a:latin typeface="Helvetica"/>
                <a:ea typeface="Helvetica"/>
                <a:cs typeface="Helvetica"/>
                <a:sym typeface="Helvetica"/>
              </a:defRPr>
            </a:pPr>
            <a:r>
              <a:t>quantitative studies of the network of citations between scientific papers (Price 1965), including the discovery that both the in- and out-degrees of a citation network have power-law distributions, making this the first published example of a </a:t>
            </a:r>
            <a:r>
              <a:rPr u="sng">
                <a:solidFill>
                  <a:srgbClr val="012DBB"/>
                </a:solidFill>
                <a:hlinkClick r:id="rId3" invalidUrl="" action="" tgtFrame="" tooltip="" history="1" highlightClick="0" endSnd="0"/>
              </a:rPr>
              <a:t>scale-free network</a:t>
            </a:r>
            <a:r>
              <a:t>;</a:t>
            </a:r>
          </a:p>
          <a:p>
            <a:pPr marL="457200" indent="-317500" defTabSz="584200">
              <a:lnSpc>
                <a:spcPts val="3800"/>
              </a:lnSpc>
              <a:spcBef>
                <a:spcPts val="100"/>
              </a:spcBef>
              <a:buSzPct val="100000"/>
              <a:buChar char="■"/>
              <a:tabLst>
                <a:tab pos="177800" algn="l"/>
                <a:tab pos="584200" algn="l"/>
              </a:tabLst>
              <a:defRPr sz="1600">
                <a:latin typeface="Helvetica"/>
                <a:ea typeface="Helvetica"/>
                <a:cs typeface="Helvetica"/>
                <a:sym typeface="Helvetica"/>
              </a:defRPr>
            </a:pPr>
            <a:r>
              <a:t>a mathematical theory of the growth of citation networks, based on what would now be called a </a:t>
            </a:r>
            <a:r>
              <a:rPr u="sng">
                <a:solidFill>
                  <a:srgbClr val="012DBB"/>
                </a:solidFill>
                <a:hlinkClick r:id="rId4" invalidUrl="" action="" tgtFrame="" tooltip="" history="1" highlightClick="0" endSnd="0"/>
              </a:rPr>
              <a:t>preferential attachment</a:t>
            </a:r>
            <a:r>
              <a:t> process (Price 1976);</a:t>
            </a:r>
            <a:r>
              <a:rPr sz="1400">
                <a:solidFill>
                  <a:srgbClr val="012DBB"/>
                </a:solidFill>
              </a:rPr>
              <a:t>[2]</a:t>
            </a:r>
          </a:p>
          <a:p>
            <a:pPr marL="457200" indent="-317500" defTabSz="584200">
              <a:lnSpc>
                <a:spcPts val="3800"/>
              </a:lnSpc>
              <a:spcBef>
                <a:spcPts val="100"/>
              </a:spcBef>
              <a:buSzPct val="100000"/>
              <a:buChar char="■"/>
              <a:tabLst>
                <a:tab pos="177800" algn="l"/>
                <a:tab pos="584200" algn="l"/>
              </a:tabLst>
              <a:defRPr sz="1600">
                <a:latin typeface="Helvetica"/>
                <a:ea typeface="Helvetica"/>
                <a:cs typeface="Helvetica"/>
                <a:sym typeface="Helvetica"/>
              </a:defRPr>
            </a:pPr>
            <a:r>
              <a:t>an analysis of the </a:t>
            </a:r>
            <a:r>
              <a:rPr u="sng">
                <a:solidFill>
                  <a:srgbClr val="012DBB"/>
                </a:solidFill>
                <a:hlinkClick r:id="rId5" invalidUrl="" action="" tgtFrame="" tooltip="" history="1" highlightClick="0" endSnd="0"/>
              </a:rPr>
              <a:t>Antikythera mechanism</a:t>
            </a:r>
            <a:r>
              <a:t>, an ancient Greek clockwork calculator (Price 1959, 1974).</a:t>
            </a:r>
          </a:p>
          <a:p>
            <a:pPr defTabSz="584200">
              <a:lnSpc>
                <a:spcPct val="100000"/>
              </a:lnSpc>
              <a:defRPr sz="2000">
                <a:latin typeface="Lucida Grande"/>
                <a:ea typeface="Lucida Grande"/>
                <a:cs typeface="Lucida Grande"/>
                <a:sym typeface="Lucida Grande"/>
              </a:defRPr>
            </a:pPr>
            <a:r>
              <a:rPr u="sng">
                <a:hlinkClick r:id="rId6" invalidUrl="" action="" tgtFrame="" tooltip="" history="1" highlightClick="0" endSnd="0"/>
              </a:rPr>
              <a:t>http://es.wikipedia.org/wiki/Derek_John_de_Solla_Price</a:t>
            </a:r>
          </a:p>
          <a:p>
            <a:pPr defTabSz="584200">
              <a:lnSpc>
                <a:spcPct val="100000"/>
              </a:lnSpc>
              <a:defRPr sz="2000">
                <a:latin typeface="Lucida Grande"/>
                <a:ea typeface="Lucida Grande"/>
                <a:cs typeface="Lucida Grande"/>
                <a:sym typeface="Lucida Grande"/>
              </a:defRPr>
            </a:pPr>
          </a:p>
          <a:p>
            <a:pPr defTabSz="584200">
              <a:lnSpc>
                <a:spcPct val="100000"/>
              </a:lnSpc>
              <a:defRPr sz="2000">
                <a:latin typeface="Lucida Grande"/>
                <a:ea typeface="Lucida Grande"/>
                <a:cs typeface="Lucida Grande"/>
                <a:sym typeface="Lucida Grande"/>
              </a:defRPr>
            </a:pPr>
          </a:p>
          <a:p>
            <a:pPr defTabSz="584200">
              <a:lnSpc>
                <a:spcPct val="100000"/>
              </a:lnSpc>
              <a:defRPr sz="1600">
                <a:latin typeface="Lucida Grande"/>
                <a:ea typeface="Lucida Grande"/>
                <a:cs typeface="Lucida Grande"/>
                <a:sym typeface="Lucida Grande"/>
              </a:defRPr>
            </a:pPr>
            <a:r>
              <a:t>Price’s preferential attachment model for citation networks:</a:t>
            </a:r>
          </a:p>
          <a:p>
            <a:pPr defTabSz="584200">
              <a:lnSpc>
                <a:spcPct val="100000"/>
              </a:lnSpc>
              <a:defRPr sz="1600">
                <a:latin typeface="Lucida Grande"/>
                <a:ea typeface="Lucida Grande"/>
                <a:cs typeface="Lucida Grande"/>
                <a:sym typeface="Lucida Grande"/>
              </a:defRPr>
            </a:pPr>
            <a:r>
              <a:t>. Each paper is generated with ‘m’ citations (mean)</a:t>
            </a:r>
          </a:p>
          <a:p>
            <a:pPr defTabSz="584200">
              <a:lnSpc>
                <a:spcPct val="100000"/>
              </a:lnSpc>
              <a:defRPr sz="1600">
                <a:latin typeface="Lucida Grande"/>
                <a:ea typeface="Lucida Grande"/>
                <a:cs typeface="Lucida Grande"/>
                <a:sym typeface="Lucida Grande"/>
              </a:defRPr>
            </a:pPr>
            <a:r>
              <a:t>. New papers cite previous papers with probability proportional to their in-degree (citations)</a:t>
            </a:r>
          </a:p>
          <a:p>
            <a:pPr defTabSz="584200">
              <a:lnSpc>
                <a:spcPct val="100000"/>
              </a:lnSpc>
              <a:defRPr sz="1600">
                <a:latin typeface="Lucida Grande"/>
                <a:ea typeface="Lucida Grande"/>
                <a:cs typeface="Lucida Grande"/>
                <a:sym typeface="Lucida Grande"/>
              </a:defRPr>
            </a:pPr>
            <a:r>
              <a:t>. what about papers without any citations? </a:t>
            </a:r>
          </a:p>
          <a:p>
            <a:pPr defTabSz="584200">
              <a:lnSpc>
                <a:spcPct val="100000"/>
              </a:lnSpc>
              <a:defRPr sz="1600">
                <a:latin typeface="Lucida Grande"/>
                <a:ea typeface="Lucida Grande"/>
                <a:cs typeface="Lucida Grande"/>
                <a:sym typeface="Lucida Grande"/>
              </a:defRPr>
            </a:pPr>
            <a:r>
              <a:t>.. Each paper is considered to have a “default” citation</a:t>
            </a:r>
          </a:p>
          <a:p>
            <a:pPr defTabSz="584200">
              <a:lnSpc>
                <a:spcPct val="100000"/>
              </a:lnSpc>
              <a:defRPr sz="1600">
                <a:latin typeface="Lucida Grande"/>
                <a:ea typeface="Lucida Grande"/>
                <a:cs typeface="Lucida Grande"/>
                <a:sym typeface="Lucida Grande"/>
              </a:defRPr>
            </a:pPr>
            <a:r>
              <a:t>.. Probability of citing a paper with degree k, proportional to k+1</a:t>
            </a:r>
          </a:p>
          <a:p>
            <a:pPr defTabSz="584200">
              <a:lnSpc>
                <a:spcPct val="100000"/>
              </a:lnSpc>
              <a:defRPr sz="1600">
                <a:latin typeface="Lucida Grande"/>
                <a:ea typeface="Lucida Grande"/>
                <a:cs typeface="Lucida Grande"/>
                <a:sym typeface="Lucida Grande"/>
              </a:defRPr>
            </a:pPr>
          </a:p>
          <a:p>
            <a:pPr defTabSz="584200">
              <a:lnSpc>
                <a:spcPct val="100000"/>
              </a:lnSpc>
              <a:defRPr sz="1600">
                <a:latin typeface="Lucida Grande"/>
                <a:ea typeface="Lucida Grande"/>
                <a:cs typeface="Lucida Grande"/>
                <a:sym typeface="Lucida Grande"/>
              </a:defRPr>
            </a:pPr>
            <a:r>
              <a:t>=&gt; Power-law with exponent \alpha =  2 + 1/ 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marL="144378" indent="-144378">
              <a:lnSpc>
                <a:spcPct val="125000"/>
              </a:lnSpc>
              <a:buSzPct val="75000"/>
              <a:buChar char="-"/>
              <a:defRPr sz="1200">
                <a:latin typeface="Avenir Roman"/>
                <a:ea typeface="Avenir Roman"/>
                <a:cs typeface="Avenir Roman"/>
                <a:sym typeface="Avenir Roman"/>
              </a:defRPr>
            </a:pPr>
            <a:r>
              <a:t>To build complicated things, both nature and engineers use modules. Biological and technological systems both exhibit a common pattern of modular organization. A modular system is formed by quasi-independent parts that not only are highly integrated within themselves but also display a degree of interdependency among themselves.</a:t>
            </a:r>
          </a:p>
          <a:p>
            <a:pPr>
              <a:lnSpc>
                <a:spcPct val="125000"/>
              </a:lnSpc>
              <a:defRPr sz="1200">
                <a:latin typeface="Avenir Roman"/>
                <a:ea typeface="Avenir Roman"/>
                <a:cs typeface="Avenir Roman"/>
                <a:sym typeface="Avenir Roman"/>
              </a:defRPr>
            </a:pPr>
          </a:p>
          <a:p>
            <a:pPr marL="144378" indent="-144378">
              <a:lnSpc>
                <a:spcPct val="125000"/>
              </a:lnSpc>
              <a:buSzPct val="75000"/>
              <a:buChar char="-"/>
              <a:defRPr sz="1200">
                <a:latin typeface="Avenir Roman"/>
                <a:ea typeface="Avenir Roman"/>
                <a:cs typeface="Avenir Roman"/>
                <a:sym typeface="Avenir Roman"/>
              </a:defRPr>
            </a:pPr>
            <a:r>
              <a:t>But how modularity evolved in the first place? The leading theory argues that modularity evolves because it is useful. Modularity is considered to be a prerequisite for the adaptation of complex organisms and their evolvability.  It has been argued that modularity is likely to have been selectively favoured by evolution. In that case, explaining its origins would require a functional view of biological networks. </a:t>
            </a:r>
          </a:p>
          <a:p>
            <a:pPr marL="144378" indent="-144378">
              <a:lnSpc>
                <a:spcPct val="125000"/>
              </a:lnSpc>
              <a:buSzPct val="75000"/>
              <a:buChar char="-"/>
              <a:defRPr sz="1200">
                <a:latin typeface="Avenir Roman"/>
                <a:ea typeface="Avenir Roman"/>
                <a:cs typeface="Avenir Roman"/>
                <a:sym typeface="Avenir Roman"/>
              </a:defRPr>
            </a:pPr>
          </a:p>
          <a:p>
            <a:pPr marL="144378" indent="-144378">
              <a:lnSpc>
                <a:spcPct val="125000"/>
              </a:lnSpc>
              <a:buSzPct val="75000"/>
              <a:buChar char="-"/>
              <a:defRPr sz="1200">
                <a:latin typeface="Avenir Roman"/>
                <a:ea typeface="Avenir Roman"/>
                <a:cs typeface="Avenir Roman"/>
                <a:sym typeface="Avenir Roman"/>
              </a:defRPr>
            </a:pPr>
            <a:r>
              <a:t>However, there are different, non-adaptive hypotheses that we can test with network theory.</a:t>
            </a:r>
          </a:p>
          <a:p>
            <a:pPr>
              <a:lnSpc>
                <a:spcPct val="125000"/>
              </a:lnSpc>
              <a:defRPr sz="1200">
                <a:latin typeface="Avenir Roman"/>
                <a:ea typeface="Avenir Roman"/>
                <a:cs typeface="Avenir Roman"/>
                <a:sym typeface="Avenir Roman"/>
              </a:defRPr>
            </a:pPr>
          </a:p>
          <a:p>
            <a:pPr>
              <a:lnSpc>
                <a:spcPct val="125000"/>
              </a:lnSpc>
              <a:defRPr sz="1200">
                <a:latin typeface="Avenir Roman"/>
                <a:ea typeface="Avenir Roman"/>
                <a:cs typeface="Avenir Roman"/>
                <a:sym typeface="Avenir Roman"/>
              </a:defRPr>
            </a:pPr>
          </a:p>
          <a:p>
            <a:pPr>
              <a:lnSpc>
                <a:spcPct val="125000"/>
              </a:lnSpc>
              <a:defRPr sz="1200">
                <a:latin typeface="Avenir Roman"/>
                <a:ea typeface="Avenir Roman"/>
                <a:cs typeface="Avenir Roman"/>
                <a:sym typeface="Avenir Roman"/>
              </a:defRPr>
            </a:pPr>
          </a:p>
          <a:p>
            <a:pPr>
              <a:lnSpc>
                <a:spcPct val="125000"/>
              </a:lnSpc>
              <a:defRPr sz="1200">
                <a:latin typeface="Avenir Roman"/>
                <a:ea typeface="Avenir Roman"/>
                <a:cs typeface="Avenir Roman"/>
                <a:sym typeface="Avenir Roman"/>
              </a:defRPr>
            </a:pPr>
          </a:p>
          <a:p>
            <a:pPr>
              <a:lnSpc>
                <a:spcPct val="125000"/>
              </a:lnSpc>
              <a:defRPr sz="1200">
                <a:latin typeface="Avenir Roman"/>
                <a:ea typeface="Avenir Roman"/>
                <a:cs typeface="Avenir Roman"/>
                <a:sym typeface="Avenir Roman"/>
              </a:defRPr>
            </a:pPr>
            <a:r>
              <a:t>——</a:t>
            </a:r>
          </a:p>
          <a:p>
            <a:pPr>
              <a:lnSpc>
                <a:spcPct val="125000"/>
              </a:lnSpc>
              <a:defRPr sz="1200">
                <a:latin typeface="Avenir Roman"/>
                <a:ea typeface="Avenir Roman"/>
                <a:cs typeface="Avenir Roman"/>
                <a:sym typeface="Avenir Roman"/>
              </a:defRPr>
            </a:pPr>
          </a:p>
          <a:p>
            <a:pPr>
              <a:lnSpc>
                <a:spcPct val="125000"/>
              </a:lnSpc>
              <a:defRPr sz="1200">
                <a:latin typeface="Avenir Roman"/>
                <a:ea typeface="Avenir Roman"/>
                <a:cs typeface="Avenir Roman"/>
                <a:sym typeface="Avenir Roman"/>
              </a:defRPr>
            </a:pPr>
            <a:r>
              <a:t>Many real networks are organized into many small highly connected modules that combine in a hierarchical manner into larger units, with their number and degree of clustering following a power law.</a:t>
            </a:r>
          </a:p>
          <a:p>
            <a:pPr>
              <a:lnSpc>
                <a:spcPct val="125000"/>
              </a:lnSpc>
              <a:defRPr sz="1200">
                <a:latin typeface="Avenir Roman"/>
                <a:ea typeface="Avenir Roman"/>
                <a:cs typeface="Avenir Roman"/>
                <a:sym typeface="Avenir Roman"/>
              </a:defRPr>
            </a:pPr>
          </a:p>
          <a:p>
            <a:pPr>
              <a:lnSpc>
                <a:spcPct val="125000"/>
              </a:lnSpc>
              <a:defRPr sz="1200">
                <a:latin typeface="Avenir Roman"/>
                <a:ea typeface="Avenir Roman"/>
                <a:cs typeface="Avenir Roman"/>
                <a:sym typeface="Avenir Roman"/>
              </a:defRPr>
            </a:pPr>
            <a:r>
              <a:t>We can use system-independent network metrics to compare the architecture of different systems. For example, many complex networks are </a:t>
            </a:r>
            <a:r>
              <a:rPr>
                <a:latin typeface="Avenir Heavy"/>
                <a:ea typeface="Avenir Heavy"/>
                <a:cs typeface="Avenir Heavy"/>
                <a:sym typeface="Avenir Heavy"/>
              </a:rPr>
              <a:t>characterized by large-scale hierarchical organizations. </a:t>
            </a:r>
            <a:r>
              <a:t>How are flows distributed within networks? Are there are prominent elements at the top of the hierarchy (1) that share and control resources or (2) they tend to avoid one another?</a:t>
            </a:r>
          </a:p>
          <a:p>
            <a:pPr>
              <a:lnSpc>
                <a:spcPct val="125000"/>
              </a:lnSpc>
              <a:defRPr sz="1200">
                <a:latin typeface="Avenir Roman"/>
                <a:ea typeface="Avenir Roman"/>
                <a:cs typeface="Avenir Roman"/>
                <a:sym typeface="Avenir Roman"/>
              </a:defRPr>
            </a:pPr>
          </a:p>
          <a:p>
            <a:pPr>
              <a:lnSpc>
                <a:spcPct val="125000"/>
              </a:lnSpc>
              <a:defRPr sz="1200">
                <a:latin typeface="Avenir Roman"/>
                <a:ea typeface="Avenir Roman"/>
                <a:cs typeface="Avenir Roman"/>
                <a:sym typeface="Avenir Roman"/>
              </a:defRPr>
            </a:pPr>
            <a:r>
              <a:t>We can use the same metric (i.e., the correlation between node degree and clustering) to compare the structure of metabolic networks in three organisms: Aquidex aeolicus (archaea) (C), Escherichia coli (bacterium) (D), and Saccharomyces cerevisiae (eukaryote). All these networks display a similar pattern of hierarchical organisation, i.e., small groups of nodes organise in a hierarchical manner into increasingly large groups, with independence of the specific details and nature of the system.</a:t>
            </a:r>
          </a:p>
          <a:p>
            <a:pPr>
              <a:lnSpc>
                <a:spcPct val="125000"/>
              </a:lnSpc>
              <a:defRPr sz="1200">
                <a:latin typeface="Avenir Roman"/>
                <a:ea typeface="Avenir Roman"/>
                <a:cs typeface="Avenir Roman"/>
                <a:sym typeface="Avenir Roman"/>
              </a:defRPr>
            </a:pPr>
          </a:p>
          <a:p>
            <a:pPr>
              <a:lnSpc>
                <a:spcPct val="125000"/>
              </a:lnSpc>
              <a:defRPr sz="1200">
                <a:latin typeface="Avenir Roman"/>
                <a:ea typeface="Avenir Roman"/>
                <a:cs typeface="Avenir Roman"/>
                <a:sym typeface="Avenir Roman"/>
              </a:defRPr>
            </a:pPr>
            <a:r>
              <a:t>Hierarchical organization in complex networks</a:t>
            </a:r>
          </a:p>
          <a:p>
            <a:pPr>
              <a:lnSpc>
                <a:spcPct val="125000"/>
              </a:lnSpc>
              <a:defRPr sz="1200">
                <a:latin typeface="Avenir Roman"/>
                <a:ea typeface="Avenir Roman"/>
                <a:cs typeface="Avenir Roman"/>
                <a:sym typeface="Avenir Roman"/>
              </a:defRPr>
            </a:pPr>
            <a:r>
              <a:rPr u="sng">
                <a:hlinkClick r:id="rId3" invalidUrl="" action="" tgtFrame="" tooltip="" history="1" highlightClick="0" endSnd="0"/>
              </a:rPr>
              <a:t>http://journals.aps.org/pre/abstract/10.1103/PhysRevE.67.026112</a:t>
            </a:r>
          </a:p>
          <a:p>
            <a:pPr>
              <a:lnSpc>
                <a:spcPct val="125000"/>
              </a:lnSpc>
              <a:defRPr sz="1200">
                <a:latin typeface="Avenir Roman"/>
                <a:ea typeface="Avenir Roman"/>
                <a:cs typeface="Avenir Roman"/>
                <a:sym typeface="Avenir Roman"/>
              </a:defRPr>
            </a:pPr>
            <a:r>
              <a:t>http://en.wikipedia.org/wiki/Hierarchical_network_model</a:t>
            </a:r>
          </a:p>
          <a:p>
            <a:pPr>
              <a:lnSpc>
                <a:spcPct val="125000"/>
              </a:lnSpc>
              <a:defRPr sz="1200">
                <a:latin typeface="Avenir Roman"/>
                <a:ea typeface="Avenir Roman"/>
                <a:cs typeface="Avenir Roman"/>
                <a:sym typeface="Avenir Roman"/>
              </a:defRPr>
            </a:pPr>
          </a:p>
          <a:p>
            <a:pPr>
              <a:lnSpc>
                <a:spcPct val="125000"/>
              </a:lnSpc>
              <a:defRPr sz="1200">
                <a:latin typeface="Avenir Roman"/>
                <a:ea typeface="Avenir Roman"/>
                <a:cs typeface="Avenir Roman"/>
                <a:sym typeface="Avenir Roman"/>
              </a:defRPr>
            </a:pPr>
            <a:r>
              <a:t>Ravasz </a:t>
            </a:r>
          </a:p>
          <a:p>
            <a:pPr>
              <a:lnSpc>
                <a:spcPct val="125000"/>
              </a:lnSpc>
              <a:defRPr sz="1200">
                <a:latin typeface="Avenir Roman"/>
                <a:ea typeface="Avenir Roman"/>
                <a:cs typeface="Avenir Roman"/>
                <a:sym typeface="Avenir Roman"/>
              </a:defRPr>
            </a:pPr>
            <a:r>
              <a:t>No modularity vs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lnSpc>
                <a:spcPct val="125000"/>
              </a:lnSpc>
              <a:defRPr sz="1400">
                <a:latin typeface="Avenir Roman"/>
                <a:ea typeface="Avenir Roman"/>
                <a:cs typeface="Avenir Roman"/>
                <a:sym typeface="Avenir Roman"/>
              </a:defRPr>
            </a:pPr>
            <a:r>
              <a:rPr>
                <a:latin typeface="Avenir Heavy"/>
                <a:ea typeface="Avenir Heavy"/>
                <a:cs typeface="Avenir Heavy"/>
                <a:sym typeface="Avenir Heavy"/>
              </a:rPr>
              <a:t>What is modularity and why we are interested in measuring it?</a:t>
            </a:r>
            <a:r>
              <a:t>  If you were ever interested in whether networks are composed by groups and we wanted to identify these groups, you will be interested in measuring modularity. Essentially, this metric allows you to identify groups embedded within a network.  For example, we can argue that this network has a natural division in two groups.</a:t>
            </a:r>
          </a:p>
          <a:p>
            <a:pPr>
              <a:lnSpc>
                <a:spcPct val="125000"/>
              </a:lnSpc>
              <a:defRPr sz="1400">
                <a:latin typeface="Avenir Roman"/>
                <a:ea typeface="Avenir Roman"/>
                <a:cs typeface="Avenir Roman"/>
                <a:sym typeface="Avenir Roman"/>
              </a:defRPr>
            </a:pPr>
          </a:p>
          <a:p>
            <a:pPr>
              <a:lnSpc>
                <a:spcPct val="125000"/>
              </a:lnSpc>
              <a:defRPr sz="1400">
                <a:latin typeface="Avenir Roman"/>
                <a:ea typeface="Avenir Roman"/>
                <a:cs typeface="Avenir Roman"/>
                <a:sym typeface="Avenir Roman"/>
              </a:defRPr>
            </a:pPr>
            <a:r>
              <a:rPr>
                <a:latin typeface="Avenir Heavy"/>
                <a:ea typeface="Avenir Heavy"/>
                <a:cs typeface="Avenir Heavy"/>
                <a:sym typeface="Avenir Heavy"/>
              </a:rPr>
              <a:t>Finding logical and plausible modules in task is not a simple task. </a:t>
            </a:r>
            <a:r>
              <a:t> We need computational tools to discover structural patterns in very large networks. Given a network we can cluster nodes with a computer algorithm that maximises a quality measure called modularity. The outcome of this optimisation is a partition in modules or communities.</a:t>
            </a:r>
          </a:p>
          <a:p>
            <a:pPr>
              <a:lnSpc>
                <a:spcPct val="125000"/>
              </a:lnSpc>
              <a:defRPr sz="1400">
                <a:latin typeface="Avenir Roman"/>
                <a:ea typeface="Avenir Roman"/>
                <a:cs typeface="Avenir Roman"/>
                <a:sym typeface="Avenir Roman"/>
              </a:defRPr>
            </a:pPr>
          </a:p>
          <a:p>
            <a:pPr>
              <a:lnSpc>
                <a:spcPct val="125000"/>
              </a:lnSpc>
              <a:defRPr sz="1400">
                <a:latin typeface="Avenir Roman"/>
                <a:ea typeface="Avenir Roman"/>
                <a:cs typeface="Avenir Roman"/>
                <a:sym typeface="Avenir Roman"/>
              </a:defRPr>
            </a:pPr>
            <a:r>
              <a:rPr u="sng">
                <a:hlinkClick r:id="rId3" invalidUrl="" action="" tgtFrame="" tooltip="" history="1" highlightClick="0" endSnd="0"/>
              </a:rPr>
              <a:t>http://www.news.cornell.edu/stories/2013/01/scientists-find-holy-grail-evolving-modular-networks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p>
            <a:pPr>
              <a:lnSpc>
                <a:spcPct val="125000"/>
              </a:lnSpc>
              <a:defRPr sz="1400">
                <a:latin typeface="Avenir Roman"/>
                <a:ea typeface="Avenir Roman"/>
                <a:cs typeface="Avenir Roman"/>
                <a:sym typeface="Avenir Roman"/>
              </a:defRPr>
            </a:pPr>
            <a:r>
              <a:rPr>
                <a:latin typeface="Avenir Heavy"/>
                <a:ea typeface="Avenir Heavy"/>
                <a:cs typeface="Avenir Heavy"/>
                <a:sym typeface="Avenir Heavy"/>
              </a:rPr>
              <a:t>How we can measure modularity?</a:t>
            </a:r>
            <a:r>
              <a:t> Modularity requires an optimisation method to obtain the modularity value.  This algorithm consists of the following steps.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lvl1pPr>
              <a:lnSpc>
                <a:spcPct val="125000"/>
              </a:lnSpc>
              <a:defRPr sz="1400">
                <a:latin typeface="Avenir Roman"/>
                <a:ea typeface="Avenir Roman"/>
                <a:cs typeface="Avenir Roman"/>
                <a:sym typeface="Avenir Roman"/>
              </a:defRPr>
            </a:lvl1pPr>
          </a:lstStyle>
          <a:p>
            <a:pPr/>
            <a:r>
              <a:t>First thing is to pick a way to partition the network. For example,  the previous network accepts a division like this.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ítol i subtítol">
    <p:spTree>
      <p:nvGrpSpPr>
        <p:cNvPr id="1" name=""/>
        <p:cNvGrpSpPr/>
        <p:nvPr/>
      </p:nvGrpSpPr>
      <p:grpSpPr>
        <a:xfrm>
          <a:off x="0" y="0"/>
          <a:ext cx="0" cy="0"/>
          <a:chOff x="0" y="0"/>
          <a:chExt cx="0" cy="0"/>
        </a:xfrm>
      </p:grpSpPr>
      <p:sp>
        <p:nvSpPr>
          <p:cNvPr id="11" name="Text del títol"/>
          <p:cNvSpPr txBox="1"/>
          <p:nvPr>
            <p:ph type="title"/>
          </p:nvPr>
        </p:nvSpPr>
        <p:spPr>
          <a:xfrm>
            <a:off x="1270000" y="1638300"/>
            <a:ext cx="10464800" cy="3302000"/>
          </a:xfrm>
          <a:prstGeom prst="rect">
            <a:avLst/>
          </a:prstGeom>
        </p:spPr>
        <p:txBody>
          <a:bodyPr anchor="b"/>
          <a:lstStyle/>
          <a:p>
            <a:pPr/>
            <a:r>
              <a:t>Text del títol</a:t>
            </a:r>
          </a:p>
        </p:txBody>
      </p:sp>
      <p:sp>
        <p:nvSpPr>
          <p:cNvPr id="12" name="Nivell del cos u…"/>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Nivell del cos u</a:t>
            </a:r>
          </a:p>
          <a:p>
            <a:pPr lvl="1"/>
            <a:r>
              <a:t>Nivell del cos dos</a:t>
            </a:r>
          </a:p>
          <a:p>
            <a:pPr lvl="2"/>
            <a:r>
              <a:t>Nivell del cos tres</a:t>
            </a:r>
          </a:p>
          <a:p>
            <a:pPr lvl="3"/>
            <a:r>
              <a:t>Nivell del cos quatre</a:t>
            </a:r>
          </a:p>
          <a:p>
            <a:pPr lvl="4"/>
            <a:r>
              <a:t>Nivell del cos cinc</a:t>
            </a:r>
          </a:p>
        </p:txBody>
      </p:sp>
      <p:sp>
        <p:nvSpPr>
          <p:cNvPr id="13" name="Número de la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
    <p:spTree>
      <p:nvGrpSpPr>
        <p:cNvPr id="1" name=""/>
        <p:cNvGrpSpPr/>
        <p:nvPr/>
      </p:nvGrpSpPr>
      <p:grpSpPr>
        <a:xfrm>
          <a:off x="0" y="0"/>
          <a:ext cx="0" cy="0"/>
          <a:chOff x="0" y="0"/>
          <a:chExt cx="0" cy="0"/>
        </a:xfrm>
      </p:grpSpPr>
      <p:sp>
        <p:nvSpPr>
          <p:cNvPr id="93" name="–Jordi Martorell"/>
          <p:cNvSpPr txBox="1"/>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b="1" sz="2800">
                <a:latin typeface="Helvetica"/>
                <a:ea typeface="Helvetica"/>
                <a:cs typeface="Helvetica"/>
                <a:sym typeface="Helvetica"/>
              </a:defRPr>
            </a:lvl1pPr>
          </a:lstStyle>
          <a:p>
            <a:pPr/>
            <a:r>
              <a:t>–Jordi Martorell</a:t>
            </a:r>
          </a:p>
        </p:txBody>
      </p:sp>
      <p:sp>
        <p:nvSpPr>
          <p:cNvPr id="94" name="“Escriu una cita aquí”"/>
          <p:cNvSpPr txBox="1"/>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pPr/>
            <a:r>
              <a:t>“Escriu una cita aquí”</a:t>
            </a:r>
          </a:p>
        </p:txBody>
      </p:sp>
      <p:sp>
        <p:nvSpPr>
          <p:cNvPr id="95" name="Número de la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
        <p:nvSpPr>
          <p:cNvPr id="102" name="Imat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Número de la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uit">
    <p:spTree>
      <p:nvGrpSpPr>
        <p:cNvPr id="1" name=""/>
        <p:cNvGrpSpPr/>
        <p:nvPr/>
      </p:nvGrpSpPr>
      <p:grpSpPr>
        <a:xfrm>
          <a:off x="0" y="0"/>
          <a:ext cx="0" cy="0"/>
          <a:chOff x="0" y="0"/>
          <a:chExt cx="0" cy="0"/>
        </a:xfrm>
      </p:grpSpPr>
      <p:sp>
        <p:nvSpPr>
          <p:cNvPr id="110" name="Número de la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gradFill flip="none" rotWithShape="1">
          <a:gsLst>
            <a:gs pos="0">
              <a:srgbClr val="363636"/>
            </a:gs>
            <a:gs pos="100000">
              <a:srgbClr val="000000"/>
            </a:gs>
          </a:gsLst>
          <a:lin ang="16200000" scaled="0"/>
        </a:gradFill>
      </p:bgPr>
    </p:bg>
    <p:spTree>
      <p:nvGrpSpPr>
        <p:cNvPr id="1" name=""/>
        <p:cNvGrpSpPr/>
        <p:nvPr/>
      </p:nvGrpSpPr>
      <p:grpSpPr>
        <a:xfrm>
          <a:off x="0" y="0"/>
          <a:ext cx="0" cy="0"/>
          <a:chOff x="0" y="0"/>
          <a:chExt cx="0" cy="0"/>
        </a:xfrm>
      </p:grpSpPr>
      <p:sp>
        <p:nvSpPr>
          <p:cNvPr id="117" name="Text del títol"/>
          <p:cNvSpPr txBox="1"/>
          <p:nvPr>
            <p:ph type="title"/>
          </p:nvPr>
        </p:nvSpPr>
        <p:spPr>
          <a:xfrm>
            <a:off x="975360" y="552704"/>
            <a:ext cx="11054080" cy="2275841"/>
          </a:xfrm>
          <a:prstGeom prst="rect">
            <a:avLst/>
          </a:prstGeom>
        </p:spPr>
        <p:txBody>
          <a:bodyPr lIns="65023" tIns="65023" rIns="65023" bIns="65023">
            <a:noAutofit/>
          </a:bodyPr>
          <a:lstStyle>
            <a:lvl1pPr marL="45155" marR="45155" defTabSz="1016000">
              <a:defRPr sz="6000">
                <a:solidFill>
                  <a:srgbClr val="000000"/>
                </a:solidFill>
                <a:uFill>
                  <a:solidFill>
                    <a:srgbClr val="000000"/>
                  </a:solidFill>
                </a:uFill>
                <a:latin typeface="Times New Roman"/>
                <a:ea typeface="Times New Roman"/>
                <a:cs typeface="Times New Roman"/>
                <a:sym typeface="Times New Roman"/>
              </a:defRPr>
            </a:lvl1pPr>
          </a:lstStyle>
          <a:p>
            <a:pPr/>
            <a:r>
              <a:t>Text del títol</a:t>
            </a:r>
          </a:p>
        </p:txBody>
      </p:sp>
      <p:sp>
        <p:nvSpPr>
          <p:cNvPr id="118" name="Nivell del cos u…"/>
          <p:cNvSpPr txBox="1"/>
          <p:nvPr>
            <p:ph type="body" idx="1"/>
          </p:nvPr>
        </p:nvSpPr>
        <p:spPr>
          <a:xfrm>
            <a:off x="975360" y="2812288"/>
            <a:ext cx="11054080" cy="6941312"/>
          </a:xfrm>
          <a:prstGeom prst="rect">
            <a:avLst/>
          </a:prstGeom>
        </p:spPr>
        <p:txBody>
          <a:bodyPr lIns="65023" tIns="65023" rIns="65023" bIns="65023" anchor="t">
            <a:noAutofit/>
          </a:bodyPr>
          <a:lstStyle>
            <a:lvl1pPr marL="464222" marR="45155" indent="-423582" defTabSz="1016000">
              <a:spcBef>
                <a:spcPts val="800"/>
              </a:spcBef>
              <a:buSzPct val="100000"/>
              <a:defRPr sz="4200">
                <a:solidFill>
                  <a:srgbClr val="000000"/>
                </a:solidFill>
                <a:uFill>
                  <a:solidFill>
                    <a:srgbClr val="000000"/>
                  </a:solidFill>
                </a:uFill>
                <a:latin typeface="Times New Roman"/>
                <a:ea typeface="Times New Roman"/>
                <a:cs typeface="Times New Roman"/>
                <a:sym typeface="Times New Roman"/>
              </a:defRPr>
            </a:lvl1pPr>
            <a:lvl2pPr marL="844822" marR="45155" indent="-346982" defTabSz="1016000">
              <a:spcBef>
                <a:spcPts val="700"/>
              </a:spcBef>
              <a:buSzPct val="100000"/>
              <a:buChar char="–"/>
              <a:defRPr sz="3400">
                <a:solidFill>
                  <a:srgbClr val="000000"/>
                </a:solidFill>
                <a:uFill>
                  <a:solidFill>
                    <a:srgbClr val="000000"/>
                  </a:solidFill>
                </a:uFill>
                <a:latin typeface="Times New Roman"/>
                <a:ea typeface="Times New Roman"/>
                <a:cs typeface="Times New Roman"/>
                <a:sym typeface="Times New Roman"/>
              </a:defRPr>
            </a:lvl2pPr>
            <a:lvl3pPr marL="1236393" marR="45155" indent="-281353" defTabSz="1016000">
              <a:spcBef>
                <a:spcPts val="600"/>
              </a:spcBef>
              <a:buSzPct val="100000"/>
              <a:defRPr sz="3200">
                <a:solidFill>
                  <a:srgbClr val="000000"/>
                </a:solidFill>
                <a:uFill>
                  <a:solidFill>
                    <a:srgbClr val="000000"/>
                  </a:solidFill>
                </a:uFill>
                <a:latin typeface="Times New Roman"/>
                <a:ea typeface="Times New Roman"/>
                <a:cs typeface="Times New Roman"/>
                <a:sym typeface="Times New Roman"/>
              </a:defRPr>
            </a:lvl3pPr>
            <a:lvl4pPr marL="1686559" marR="45155" indent="-274319" defTabSz="1016000">
              <a:spcBef>
                <a:spcPts val="500"/>
              </a:spcBef>
              <a:buSzPct val="100000"/>
              <a:buChar char="–"/>
              <a:defRPr sz="2400">
                <a:solidFill>
                  <a:srgbClr val="000000"/>
                </a:solidFill>
                <a:uFill>
                  <a:solidFill>
                    <a:srgbClr val="000000"/>
                  </a:solidFill>
                </a:uFill>
                <a:latin typeface="Times New Roman"/>
                <a:ea typeface="Times New Roman"/>
                <a:cs typeface="Times New Roman"/>
                <a:sym typeface="Times New Roman"/>
              </a:defRPr>
            </a:lvl4pPr>
            <a:lvl5pPr marL="2143759" marR="45155" indent="-274319" defTabSz="1016000">
              <a:spcBef>
                <a:spcPts val="500"/>
              </a:spcBef>
              <a:buSzPct val="100000"/>
              <a:buChar char="»"/>
              <a:defRPr sz="2400">
                <a:solidFill>
                  <a:srgbClr val="000000"/>
                </a:solidFill>
                <a:uFill>
                  <a:solidFill>
                    <a:srgbClr val="000000"/>
                  </a:solidFill>
                </a:uFill>
                <a:latin typeface="Times New Roman"/>
                <a:ea typeface="Times New Roman"/>
                <a:cs typeface="Times New Roman"/>
                <a:sym typeface="Times New Roman"/>
              </a:defRPr>
            </a:lvl5pPr>
          </a:lstStyle>
          <a:p>
            <a:pPr/>
            <a:r>
              <a:t>Nivell del cos u</a:t>
            </a:r>
          </a:p>
          <a:p>
            <a:pPr lvl="1"/>
            <a:r>
              <a:t>Nivell del cos dos</a:t>
            </a:r>
          </a:p>
          <a:p>
            <a:pPr lvl="2"/>
            <a:r>
              <a:t>Nivell del cos tres</a:t>
            </a:r>
          </a:p>
          <a:p>
            <a:pPr lvl="3"/>
            <a:r>
              <a:t>Nivell del cos quatre</a:t>
            </a:r>
          </a:p>
          <a:p>
            <a:pPr lvl="4"/>
            <a:r>
              <a:t>Nivell del cos cinc</a:t>
            </a:r>
          </a:p>
        </p:txBody>
      </p:sp>
      <p:sp>
        <p:nvSpPr>
          <p:cNvPr id="119" name="Número de la diapositiva"/>
          <p:cNvSpPr txBox="1"/>
          <p:nvPr>
            <p:ph type="sldNum" sz="quarter" idx="2"/>
          </p:nvPr>
        </p:nvSpPr>
        <p:spPr>
          <a:xfrm>
            <a:off x="10502872" y="8892031"/>
            <a:ext cx="345949" cy="350017"/>
          </a:xfrm>
          <a:prstGeom prst="rect">
            <a:avLst/>
          </a:prstGeom>
        </p:spPr>
        <p:txBody>
          <a:bodyPr lIns="65023" tIns="65023" rIns="65023" bIns="65023" anchor="t"/>
          <a:lstStyle>
            <a:lvl1pPr defTabSz="647700">
              <a:defRPr sz="1600">
                <a:solidFill>
                  <a:srgbClr val="000000"/>
                </a:solidFill>
                <a:uFill>
                  <a:solidFill>
                    <a:srgbClr val="000000"/>
                  </a:solidFill>
                </a:u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 del títol"/>
          <p:cNvSpPr txBox="1"/>
          <p:nvPr>
            <p:ph type="title"/>
          </p:nvPr>
        </p:nvSpPr>
        <p:spPr>
          <a:xfrm>
            <a:off x="1267968" y="260096"/>
            <a:ext cx="10468865" cy="2438401"/>
          </a:xfrm>
          <a:prstGeom prst="rect">
            <a:avLst/>
          </a:prstGeom>
        </p:spPr>
        <p:txBody>
          <a:bodyPr lIns="48767" tIns="48767" rIns="48767" bIns="48767">
            <a:noAutofit/>
          </a:bodyPr>
          <a:lstStyle>
            <a:lvl1pPr defTabSz="585216">
              <a:defRPr>
                <a:latin typeface="Gill Sans"/>
                <a:ea typeface="Gill Sans"/>
                <a:cs typeface="Gill Sans"/>
                <a:sym typeface="Gill Sans"/>
              </a:defRPr>
            </a:lvl1pPr>
          </a:lstStyle>
          <a:p>
            <a:pPr/>
            <a:r>
              <a:t>Text del títol</a:t>
            </a:r>
          </a:p>
        </p:txBody>
      </p:sp>
      <p:sp>
        <p:nvSpPr>
          <p:cNvPr id="127" name="Nivell del cos u…"/>
          <p:cNvSpPr txBox="1"/>
          <p:nvPr>
            <p:ph type="body" idx="1"/>
          </p:nvPr>
        </p:nvSpPr>
        <p:spPr>
          <a:xfrm>
            <a:off x="1267968" y="2763520"/>
            <a:ext cx="10468865" cy="5722113"/>
          </a:xfrm>
          <a:prstGeom prst="rect">
            <a:avLst/>
          </a:prstGeom>
        </p:spPr>
        <p:txBody>
          <a:bodyPr lIns="48767" tIns="48767" rIns="48767" bIns="48767">
            <a:noAutofit/>
          </a:bodyPr>
          <a:lstStyle>
            <a:lvl1pPr marL="809625" indent="-555625" defTabSz="585216">
              <a:spcBef>
                <a:spcPts val="2300"/>
              </a:spcBef>
              <a:buSzPct val="171000"/>
              <a:defRPr sz="4000">
                <a:latin typeface="Gill Sans"/>
                <a:ea typeface="Gill Sans"/>
                <a:cs typeface="Gill Sans"/>
                <a:sym typeface="Gill Sans"/>
              </a:defRPr>
            </a:lvl1pPr>
            <a:lvl2pPr marL="1152525" indent="-555625" defTabSz="585216">
              <a:spcBef>
                <a:spcPts val="2300"/>
              </a:spcBef>
              <a:buSzPct val="171000"/>
              <a:defRPr sz="4000">
                <a:latin typeface="Gill Sans"/>
                <a:ea typeface="Gill Sans"/>
                <a:cs typeface="Gill Sans"/>
                <a:sym typeface="Gill Sans"/>
              </a:defRPr>
            </a:lvl2pPr>
            <a:lvl3pPr marL="1495425" indent="-555625" defTabSz="585216">
              <a:spcBef>
                <a:spcPts val="2300"/>
              </a:spcBef>
              <a:buSzPct val="171000"/>
              <a:defRPr sz="4000">
                <a:latin typeface="Gill Sans"/>
                <a:ea typeface="Gill Sans"/>
                <a:cs typeface="Gill Sans"/>
                <a:sym typeface="Gill Sans"/>
              </a:defRPr>
            </a:lvl3pPr>
            <a:lvl4pPr marL="1851025" indent="-555625" defTabSz="585216">
              <a:spcBef>
                <a:spcPts val="2300"/>
              </a:spcBef>
              <a:buSzPct val="171000"/>
              <a:defRPr sz="4000">
                <a:latin typeface="Gill Sans"/>
                <a:ea typeface="Gill Sans"/>
                <a:cs typeface="Gill Sans"/>
                <a:sym typeface="Gill Sans"/>
              </a:defRPr>
            </a:lvl4pPr>
            <a:lvl5pPr marL="2193925" indent="-555625" defTabSz="585216">
              <a:spcBef>
                <a:spcPts val="2300"/>
              </a:spcBef>
              <a:buSzPct val="171000"/>
              <a:defRPr sz="4000">
                <a:latin typeface="Gill Sans"/>
                <a:ea typeface="Gill Sans"/>
                <a:cs typeface="Gill Sans"/>
                <a:sym typeface="Gill Sans"/>
              </a:defRPr>
            </a:lvl5pPr>
          </a:lstStyle>
          <a:p>
            <a:pPr/>
            <a:r>
              <a:t>Nivell del cos u</a:t>
            </a:r>
          </a:p>
          <a:p>
            <a:pPr lvl="1"/>
            <a:r>
              <a:t>Nivell del cos dos</a:t>
            </a:r>
          </a:p>
          <a:p>
            <a:pPr lvl="2"/>
            <a:r>
              <a:t>Nivell del cos tres</a:t>
            </a:r>
          </a:p>
          <a:p>
            <a:pPr lvl="3"/>
            <a:r>
              <a:t>Nivell del cos quatre</a:t>
            </a:r>
          </a:p>
          <a:p>
            <a:pPr lvl="4"/>
            <a:r>
              <a:t>Nivell del cos cinc</a:t>
            </a:r>
          </a:p>
        </p:txBody>
      </p:sp>
      <p:sp>
        <p:nvSpPr>
          <p:cNvPr id="128" name="Número de la diapositiva"/>
          <p:cNvSpPr txBox="1"/>
          <p:nvPr>
            <p:ph type="sldNum" sz="quarter" idx="2"/>
          </p:nvPr>
        </p:nvSpPr>
        <p:spPr>
          <a:xfrm>
            <a:off x="6337553" y="9282176"/>
            <a:ext cx="313437" cy="338837"/>
          </a:xfrm>
          <a:prstGeom prst="rect">
            <a:avLst/>
          </a:prstGeom>
        </p:spPr>
        <p:txBody>
          <a:bodyPr lIns="48767" tIns="48767" rIns="48767" bIns="48767" anchor="t"/>
          <a:lstStyle>
            <a:lvl1pPr defTabSz="585216">
              <a:defRPr sz="1600">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ítulo y subtítulo">
    <p:bg>
      <p:bgPr>
        <a:solidFill>
          <a:srgbClr val="FFFFFF"/>
        </a:solidFill>
      </p:bgPr>
    </p:bg>
    <p:spTree>
      <p:nvGrpSpPr>
        <p:cNvPr id="1" name=""/>
        <p:cNvGrpSpPr/>
        <p:nvPr/>
      </p:nvGrpSpPr>
      <p:grpSpPr>
        <a:xfrm>
          <a:off x="0" y="0"/>
          <a:ext cx="0" cy="0"/>
          <a:chOff x="0" y="0"/>
          <a:chExt cx="0" cy="0"/>
        </a:xfrm>
      </p:grpSpPr>
      <p:sp>
        <p:nvSpPr>
          <p:cNvPr id="135" name="Text del títol"/>
          <p:cNvSpPr txBox="1"/>
          <p:nvPr>
            <p:ph type="title"/>
          </p:nvPr>
        </p:nvSpPr>
        <p:spPr>
          <a:xfrm>
            <a:off x="1267968" y="1641855"/>
            <a:ext cx="10468865" cy="3299969"/>
          </a:xfrm>
          <a:prstGeom prst="rect">
            <a:avLst/>
          </a:prstGeom>
        </p:spPr>
        <p:txBody>
          <a:bodyPr lIns="48767" tIns="48767" rIns="48767" bIns="48767" anchor="b">
            <a:noAutofit/>
          </a:bodyPr>
          <a:lstStyle>
            <a:lvl1pPr defTabSz="585216">
              <a:defRPr>
                <a:solidFill>
                  <a:srgbClr val="000000"/>
                </a:solidFill>
                <a:latin typeface="Gill Sans"/>
                <a:ea typeface="Gill Sans"/>
                <a:cs typeface="Gill Sans"/>
                <a:sym typeface="Gill Sans"/>
              </a:defRPr>
            </a:lvl1pPr>
          </a:lstStyle>
          <a:p>
            <a:pPr/>
            <a:r>
              <a:t>Text del títol</a:t>
            </a:r>
          </a:p>
        </p:txBody>
      </p:sp>
      <p:sp>
        <p:nvSpPr>
          <p:cNvPr id="136" name="Nivell del cos u…"/>
          <p:cNvSpPr txBox="1"/>
          <p:nvPr>
            <p:ph type="body" sz="quarter" idx="1"/>
          </p:nvPr>
        </p:nvSpPr>
        <p:spPr>
          <a:xfrm>
            <a:off x="1267968" y="5023103"/>
            <a:ext cx="10468865" cy="1137921"/>
          </a:xfrm>
          <a:prstGeom prst="rect">
            <a:avLst/>
          </a:prstGeom>
        </p:spPr>
        <p:txBody>
          <a:bodyPr lIns="48767" tIns="48767" rIns="48767" bIns="48767" anchor="t">
            <a:noAutofit/>
          </a:bodyPr>
          <a:lstStyle>
            <a:lvl1pPr marL="0" indent="0" algn="ctr" defTabSz="585216">
              <a:spcBef>
                <a:spcPts val="0"/>
              </a:spcBef>
              <a:buSzTx/>
              <a:buNone/>
              <a:defRPr sz="3400">
                <a:solidFill>
                  <a:srgbClr val="000000"/>
                </a:solidFill>
                <a:latin typeface="Gill Sans"/>
                <a:ea typeface="Gill Sans"/>
                <a:cs typeface="Gill Sans"/>
                <a:sym typeface="Gill Sans"/>
              </a:defRPr>
            </a:lvl1pPr>
            <a:lvl2pPr marL="0" indent="0" algn="ctr" defTabSz="585216">
              <a:spcBef>
                <a:spcPts val="0"/>
              </a:spcBef>
              <a:buSzTx/>
              <a:buNone/>
              <a:defRPr sz="3400">
                <a:solidFill>
                  <a:srgbClr val="000000"/>
                </a:solidFill>
                <a:latin typeface="Gill Sans"/>
                <a:ea typeface="Gill Sans"/>
                <a:cs typeface="Gill Sans"/>
                <a:sym typeface="Gill Sans"/>
              </a:defRPr>
            </a:lvl2pPr>
            <a:lvl3pPr marL="0" indent="0" algn="ctr" defTabSz="585216">
              <a:spcBef>
                <a:spcPts val="0"/>
              </a:spcBef>
              <a:buSzTx/>
              <a:buNone/>
              <a:defRPr sz="3400">
                <a:solidFill>
                  <a:srgbClr val="000000"/>
                </a:solidFill>
                <a:latin typeface="Gill Sans"/>
                <a:ea typeface="Gill Sans"/>
                <a:cs typeface="Gill Sans"/>
                <a:sym typeface="Gill Sans"/>
              </a:defRPr>
            </a:lvl3pPr>
            <a:lvl4pPr marL="0" indent="0" algn="ctr" defTabSz="585216">
              <a:spcBef>
                <a:spcPts val="0"/>
              </a:spcBef>
              <a:buSzTx/>
              <a:buNone/>
              <a:defRPr sz="3400">
                <a:solidFill>
                  <a:srgbClr val="000000"/>
                </a:solidFill>
                <a:latin typeface="Gill Sans"/>
                <a:ea typeface="Gill Sans"/>
                <a:cs typeface="Gill Sans"/>
                <a:sym typeface="Gill Sans"/>
              </a:defRPr>
            </a:lvl4pPr>
            <a:lvl5pPr marL="0" indent="0" algn="ctr" defTabSz="585216">
              <a:spcBef>
                <a:spcPts val="0"/>
              </a:spcBef>
              <a:buSzTx/>
              <a:buNone/>
              <a:defRPr sz="3400">
                <a:solidFill>
                  <a:srgbClr val="000000"/>
                </a:solidFill>
                <a:latin typeface="Gill Sans"/>
                <a:ea typeface="Gill Sans"/>
                <a:cs typeface="Gill Sans"/>
                <a:sym typeface="Gill Sans"/>
              </a:defRPr>
            </a:lvl5pPr>
          </a:lstStyle>
          <a:p>
            <a:pPr/>
            <a:r>
              <a:t>Nivell del cos u</a:t>
            </a:r>
          </a:p>
          <a:p>
            <a:pPr lvl="1"/>
            <a:r>
              <a:t>Nivell del cos dos</a:t>
            </a:r>
          </a:p>
          <a:p>
            <a:pPr lvl="2"/>
            <a:r>
              <a:t>Nivell del cos tres</a:t>
            </a:r>
          </a:p>
          <a:p>
            <a:pPr lvl="3"/>
            <a:r>
              <a:t>Nivell del cos quatre</a:t>
            </a:r>
          </a:p>
          <a:p>
            <a:pPr lvl="4"/>
            <a:r>
              <a:t>Nivell del cos cinc</a:t>
            </a:r>
          </a:p>
        </p:txBody>
      </p:sp>
      <p:sp>
        <p:nvSpPr>
          <p:cNvPr id="137" name="Número de la diapositiva"/>
          <p:cNvSpPr txBox="1"/>
          <p:nvPr>
            <p:ph type="sldNum" sz="quarter" idx="2"/>
          </p:nvPr>
        </p:nvSpPr>
        <p:spPr>
          <a:xfrm>
            <a:off x="6337553" y="9282176"/>
            <a:ext cx="313437" cy="338837"/>
          </a:xfrm>
          <a:prstGeom prst="rect">
            <a:avLst/>
          </a:prstGeom>
        </p:spPr>
        <p:txBody>
          <a:bodyPr lIns="48767" tIns="48767" rIns="48767" bIns="48767" anchor="t"/>
          <a:lstStyle>
            <a:lvl1pPr defTabSz="585216">
              <a:defRPr sz="1600">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ítulo y viñetas copia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Text del títol"/>
          <p:cNvSpPr txBox="1"/>
          <p:nvPr>
            <p:ph type="title"/>
          </p:nvPr>
        </p:nvSpPr>
        <p:spPr>
          <a:xfrm>
            <a:off x="1270000" y="254000"/>
            <a:ext cx="10464800" cy="2438400"/>
          </a:xfrm>
          <a:prstGeom prst="rect">
            <a:avLst/>
          </a:prstGeom>
        </p:spPr>
        <p:txBody>
          <a:bodyPr lIns="38100" tIns="38100" rIns="38100" bIns="38100">
            <a:noAutofit/>
          </a:bodyPr>
          <a:lstStyle>
            <a:lvl1pPr>
              <a:defRPr>
                <a:latin typeface="Gill Sans"/>
                <a:ea typeface="Gill Sans"/>
                <a:cs typeface="Gill Sans"/>
                <a:sym typeface="Gill Sans"/>
              </a:defRPr>
            </a:lvl1pPr>
          </a:lstStyle>
          <a:p>
            <a:pPr/>
            <a:r>
              <a:t>Text del títol</a:t>
            </a:r>
          </a:p>
        </p:txBody>
      </p:sp>
      <p:sp>
        <p:nvSpPr>
          <p:cNvPr id="145" name="Nivell del cos u…"/>
          <p:cNvSpPr txBox="1"/>
          <p:nvPr>
            <p:ph type="body" idx="1"/>
          </p:nvPr>
        </p:nvSpPr>
        <p:spPr>
          <a:xfrm>
            <a:off x="1270000" y="2768600"/>
            <a:ext cx="10464800" cy="5727700"/>
          </a:xfrm>
          <a:prstGeom prst="rect">
            <a:avLst/>
          </a:prstGeom>
        </p:spPr>
        <p:txBody>
          <a:bodyPr lIns="38100" tIns="38100" rIns="38100" bIns="38100">
            <a:noAutofit/>
          </a:bodyPr>
          <a:lstStyle>
            <a:lvl1pPr marL="698500" indent="-444500">
              <a:spcBef>
                <a:spcPts val="2300"/>
              </a:spcBef>
              <a:buSzPct val="171000"/>
              <a:defRPr sz="4000">
                <a:latin typeface="Gill Sans"/>
                <a:ea typeface="Gill Sans"/>
                <a:cs typeface="Gill Sans"/>
                <a:sym typeface="Gill Sans"/>
              </a:defRPr>
            </a:lvl1pPr>
            <a:lvl2pPr marL="1041400" indent="-444500">
              <a:spcBef>
                <a:spcPts val="2300"/>
              </a:spcBef>
              <a:buSzPct val="171000"/>
              <a:defRPr sz="4000">
                <a:latin typeface="Gill Sans"/>
                <a:ea typeface="Gill Sans"/>
                <a:cs typeface="Gill Sans"/>
                <a:sym typeface="Gill Sans"/>
              </a:defRPr>
            </a:lvl2pPr>
            <a:lvl3pPr marL="1384300" indent="-444500">
              <a:spcBef>
                <a:spcPts val="2300"/>
              </a:spcBef>
              <a:buSzPct val="171000"/>
              <a:defRPr sz="4000">
                <a:latin typeface="Gill Sans"/>
                <a:ea typeface="Gill Sans"/>
                <a:cs typeface="Gill Sans"/>
                <a:sym typeface="Gill Sans"/>
              </a:defRPr>
            </a:lvl3pPr>
            <a:lvl4pPr marL="1739900" indent="-444500">
              <a:spcBef>
                <a:spcPts val="2300"/>
              </a:spcBef>
              <a:buSzPct val="171000"/>
              <a:defRPr sz="4000">
                <a:latin typeface="Gill Sans"/>
                <a:ea typeface="Gill Sans"/>
                <a:cs typeface="Gill Sans"/>
                <a:sym typeface="Gill Sans"/>
              </a:defRPr>
            </a:lvl4pPr>
            <a:lvl5pPr marL="2082800" indent="-444500">
              <a:spcBef>
                <a:spcPts val="2300"/>
              </a:spcBef>
              <a:buSzPct val="171000"/>
              <a:defRPr sz="4000">
                <a:latin typeface="Gill Sans"/>
                <a:ea typeface="Gill Sans"/>
                <a:cs typeface="Gill Sans"/>
                <a:sym typeface="Gill Sans"/>
              </a:defRPr>
            </a:lvl5pPr>
          </a:lstStyle>
          <a:p>
            <a:pPr/>
            <a:r>
              <a:t>Nivell del cos u</a:t>
            </a:r>
          </a:p>
          <a:p>
            <a:pPr lvl="1"/>
            <a:r>
              <a:t>Nivell del cos dos</a:t>
            </a:r>
          </a:p>
          <a:p>
            <a:pPr lvl="2"/>
            <a:r>
              <a:t>Nivell del cos tres</a:t>
            </a:r>
          </a:p>
          <a:p>
            <a:pPr lvl="3"/>
            <a:r>
              <a:t>Nivell del cos quatre</a:t>
            </a:r>
          </a:p>
          <a:p>
            <a:pPr lvl="4"/>
            <a:r>
              <a:t>Nivell del cos cinc</a:t>
            </a:r>
          </a:p>
        </p:txBody>
      </p:sp>
      <p:sp>
        <p:nvSpPr>
          <p:cNvPr id="146" name="Número de la diapositiva"/>
          <p:cNvSpPr txBox="1"/>
          <p:nvPr>
            <p:ph type="sldNum" sz="quarter" idx="2"/>
          </p:nvPr>
        </p:nvSpPr>
        <p:spPr>
          <a:xfrm>
            <a:off x="6350000" y="9321800"/>
            <a:ext cx="292100" cy="317500"/>
          </a:xfrm>
          <a:prstGeom prst="rect">
            <a:avLst/>
          </a:prstGeom>
        </p:spPr>
        <p:txBody>
          <a:bodyPr lIns="38100" tIns="38100" rIns="38100" bIns="38100" anchor="t"/>
          <a:lstStyle>
            <a:lvl1pPr>
              <a:defRPr sz="1600">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3" name="Text del títol"/>
          <p:cNvSpPr txBox="1"/>
          <p:nvPr>
            <p:ph type="title"/>
          </p:nvPr>
        </p:nvSpPr>
        <p:spPr>
          <a:xfrm>
            <a:off x="1267968" y="260096"/>
            <a:ext cx="10468865" cy="2438401"/>
          </a:xfrm>
          <a:prstGeom prst="rect">
            <a:avLst/>
          </a:prstGeom>
        </p:spPr>
        <p:txBody>
          <a:bodyPr lIns="48767" tIns="48767" rIns="48767" bIns="48767">
            <a:noAutofit/>
          </a:bodyPr>
          <a:lstStyle>
            <a:lvl1pPr defTabSz="457200">
              <a:defRPr>
                <a:latin typeface="Gill Sans"/>
                <a:ea typeface="Gill Sans"/>
                <a:cs typeface="Gill Sans"/>
                <a:sym typeface="Gill Sans"/>
              </a:defRPr>
            </a:lvl1pPr>
          </a:lstStyle>
          <a:p>
            <a:pPr/>
            <a:r>
              <a:t>Text del títol</a:t>
            </a:r>
          </a:p>
        </p:txBody>
      </p:sp>
      <p:sp>
        <p:nvSpPr>
          <p:cNvPr id="154" name="Nivell del cos u…"/>
          <p:cNvSpPr txBox="1"/>
          <p:nvPr>
            <p:ph type="body" idx="1"/>
          </p:nvPr>
        </p:nvSpPr>
        <p:spPr>
          <a:xfrm>
            <a:off x="1267968" y="2763520"/>
            <a:ext cx="10468865" cy="5722113"/>
          </a:xfrm>
          <a:prstGeom prst="rect">
            <a:avLst/>
          </a:prstGeom>
        </p:spPr>
        <p:txBody>
          <a:bodyPr lIns="48767" tIns="48767" rIns="48767" bIns="48767">
            <a:noAutofit/>
          </a:bodyPr>
          <a:lstStyle>
            <a:lvl1pPr marL="809625" indent="-555625" defTabSz="457200">
              <a:spcBef>
                <a:spcPts val="1800"/>
              </a:spcBef>
              <a:buSzPct val="171000"/>
              <a:defRPr sz="4000">
                <a:latin typeface="Gill Sans"/>
                <a:ea typeface="Gill Sans"/>
                <a:cs typeface="Gill Sans"/>
                <a:sym typeface="Gill Sans"/>
              </a:defRPr>
            </a:lvl1pPr>
            <a:lvl2pPr marL="1152525" indent="-555625" defTabSz="457200">
              <a:spcBef>
                <a:spcPts val="1800"/>
              </a:spcBef>
              <a:buSzPct val="171000"/>
              <a:defRPr sz="4000">
                <a:latin typeface="Gill Sans"/>
                <a:ea typeface="Gill Sans"/>
                <a:cs typeface="Gill Sans"/>
                <a:sym typeface="Gill Sans"/>
              </a:defRPr>
            </a:lvl2pPr>
            <a:lvl3pPr marL="1495425" indent="-555625" defTabSz="457200">
              <a:spcBef>
                <a:spcPts val="1800"/>
              </a:spcBef>
              <a:buSzPct val="171000"/>
              <a:defRPr sz="4000">
                <a:latin typeface="Gill Sans"/>
                <a:ea typeface="Gill Sans"/>
                <a:cs typeface="Gill Sans"/>
                <a:sym typeface="Gill Sans"/>
              </a:defRPr>
            </a:lvl3pPr>
            <a:lvl4pPr marL="1851025" indent="-555625" defTabSz="457200">
              <a:spcBef>
                <a:spcPts val="1800"/>
              </a:spcBef>
              <a:buSzPct val="171000"/>
              <a:defRPr sz="4000">
                <a:latin typeface="Gill Sans"/>
                <a:ea typeface="Gill Sans"/>
                <a:cs typeface="Gill Sans"/>
                <a:sym typeface="Gill Sans"/>
              </a:defRPr>
            </a:lvl4pPr>
            <a:lvl5pPr marL="2193925" indent="-555625" defTabSz="457200">
              <a:spcBef>
                <a:spcPts val="1800"/>
              </a:spcBef>
              <a:buSzPct val="171000"/>
              <a:defRPr sz="4000">
                <a:latin typeface="Gill Sans"/>
                <a:ea typeface="Gill Sans"/>
                <a:cs typeface="Gill Sans"/>
                <a:sym typeface="Gill Sans"/>
              </a:defRPr>
            </a:lvl5pPr>
          </a:lstStyle>
          <a:p>
            <a:pPr/>
            <a:r>
              <a:t>Nivell del cos u</a:t>
            </a:r>
          </a:p>
          <a:p>
            <a:pPr lvl="1"/>
            <a:r>
              <a:t>Nivell del cos dos</a:t>
            </a:r>
          </a:p>
          <a:p>
            <a:pPr lvl="2"/>
            <a:r>
              <a:t>Nivell del cos tres</a:t>
            </a:r>
          </a:p>
          <a:p>
            <a:pPr lvl="3"/>
            <a:r>
              <a:t>Nivell del cos quatre</a:t>
            </a:r>
          </a:p>
          <a:p>
            <a:pPr lvl="4"/>
            <a:r>
              <a:t>Nivell del cos cinc</a:t>
            </a:r>
          </a:p>
        </p:txBody>
      </p:sp>
      <p:sp>
        <p:nvSpPr>
          <p:cNvPr id="155" name="Número de la diapositiva"/>
          <p:cNvSpPr txBox="1"/>
          <p:nvPr>
            <p:ph type="sldNum" sz="quarter" idx="2"/>
          </p:nvPr>
        </p:nvSpPr>
        <p:spPr>
          <a:xfrm>
            <a:off x="6337553" y="9282176"/>
            <a:ext cx="313437" cy="338837"/>
          </a:xfrm>
          <a:prstGeom prst="rect">
            <a:avLst/>
          </a:prstGeom>
        </p:spPr>
        <p:txBody>
          <a:bodyPr lIns="48767" tIns="48767" rIns="48767" bIns="48767" anchor="t"/>
          <a:lstStyle>
            <a:lvl1pPr defTabSz="457200">
              <a:defRPr sz="1600">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Horitzontal">
    <p:spTree>
      <p:nvGrpSpPr>
        <p:cNvPr id="1" name=""/>
        <p:cNvGrpSpPr/>
        <p:nvPr/>
      </p:nvGrpSpPr>
      <p:grpSpPr>
        <a:xfrm>
          <a:off x="0" y="0"/>
          <a:ext cx="0" cy="0"/>
          <a:chOff x="0" y="0"/>
          <a:chExt cx="0" cy="0"/>
        </a:xfrm>
      </p:grpSpPr>
      <p:sp>
        <p:nvSpPr>
          <p:cNvPr id="20" name="Imatge"/>
          <p:cNvSpPr/>
          <p:nvPr>
            <p:ph type="pic" idx="13"/>
          </p:nvPr>
        </p:nvSpPr>
        <p:spPr>
          <a:xfrm>
            <a:off x="1600200" y="635000"/>
            <a:ext cx="9779000" cy="5918200"/>
          </a:xfrm>
          <a:prstGeom prst="rect">
            <a:avLst/>
          </a:prstGeom>
        </p:spPr>
        <p:txBody>
          <a:bodyPr lIns="91439" tIns="45719" rIns="91439" bIns="45719" anchor="t">
            <a:noAutofit/>
          </a:bodyPr>
          <a:lstStyle/>
          <a:p>
            <a:pPr/>
          </a:p>
        </p:txBody>
      </p:sp>
      <p:sp>
        <p:nvSpPr>
          <p:cNvPr id="21" name="Text del títol"/>
          <p:cNvSpPr txBox="1"/>
          <p:nvPr>
            <p:ph type="title"/>
          </p:nvPr>
        </p:nvSpPr>
        <p:spPr>
          <a:xfrm>
            <a:off x="1270000" y="6718300"/>
            <a:ext cx="10464800" cy="1422400"/>
          </a:xfrm>
          <a:prstGeom prst="rect">
            <a:avLst/>
          </a:prstGeom>
        </p:spPr>
        <p:txBody>
          <a:bodyPr anchor="b"/>
          <a:lstStyle/>
          <a:p>
            <a:pPr/>
            <a:r>
              <a:t>Text del títol</a:t>
            </a:r>
          </a:p>
        </p:txBody>
      </p:sp>
      <p:sp>
        <p:nvSpPr>
          <p:cNvPr id="22" name="Nivell del cos u…"/>
          <p:cNvSpPr txBox="1"/>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Nivell del cos u</a:t>
            </a:r>
          </a:p>
          <a:p>
            <a:pPr lvl="1"/>
            <a:r>
              <a:t>Nivell del cos dos</a:t>
            </a:r>
          </a:p>
          <a:p>
            <a:pPr lvl="2"/>
            <a:r>
              <a:t>Nivell del cos tres</a:t>
            </a:r>
          </a:p>
          <a:p>
            <a:pPr lvl="3"/>
            <a:r>
              <a:t>Nivell del cos quatre</a:t>
            </a:r>
          </a:p>
          <a:p>
            <a:pPr lvl="4"/>
            <a:r>
              <a:t>Nivell del cos cinc</a:t>
            </a:r>
          </a:p>
        </p:txBody>
      </p:sp>
      <p:sp>
        <p:nvSpPr>
          <p:cNvPr id="23" name="Número de la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ítol - Centre">
    <p:spTree>
      <p:nvGrpSpPr>
        <p:cNvPr id="1" name=""/>
        <p:cNvGrpSpPr/>
        <p:nvPr/>
      </p:nvGrpSpPr>
      <p:grpSpPr>
        <a:xfrm>
          <a:off x="0" y="0"/>
          <a:ext cx="0" cy="0"/>
          <a:chOff x="0" y="0"/>
          <a:chExt cx="0" cy="0"/>
        </a:xfrm>
      </p:grpSpPr>
      <p:sp>
        <p:nvSpPr>
          <p:cNvPr id="30" name="Text del títol"/>
          <p:cNvSpPr txBox="1"/>
          <p:nvPr>
            <p:ph type="title"/>
          </p:nvPr>
        </p:nvSpPr>
        <p:spPr>
          <a:xfrm>
            <a:off x="1270000" y="3225800"/>
            <a:ext cx="10464800" cy="3302000"/>
          </a:xfrm>
          <a:prstGeom prst="rect">
            <a:avLst/>
          </a:prstGeom>
        </p:spPr>
        <p:txBody>
          <a:bodyPr/>
          <a:lstStyle/>
          <a:p>
            <a:pPr/>
            <a:r>
              <a:t>Text del títol</a:t>
            </a:r>
          </a:p>
        </p:txBody>
      </p:sp>
      <p:sp>
        <p:nvSpPr>
          <p:cNvPr id="31" name="Número de la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cal">
    <p:spTree>
      <p:nvGrpSpPr>
        <p:cNvPr id="1" name=""/>
        <p:cNvGrpSpPr/>
        <p:nvPr/>
      </p:nvGrpSpPr>
      <p:grpSpPr>
        <a:xfrm>
          <a:off x="0" y="0"/>
          <a:ext cx="0" cy="0"/>
          <a:chOff x="0" y="0"/>
          <a:chExt cx="0" cy="0"/>
        </a:xfrm>
      </p:grpSpPr>
      <p:sp>
        <p:nvSpPr>
          <p:cNvPr id="38" name="Imatge"/>
          <p:cNvSpPr/>
          <p:nvPr>
            <p:ph type="pic" sz="half" idx="13"/>
          </p:nvPr>
        </p:nvSpPr>
        <p:spPr>
          <a:xfrm>
            <a:off x="6718300" y="762000"/>
            <a:ext cx="5334000" cy="8242300"/>
          </a:xfrm>
          <a:prstGeom prst="rect">
            <a:avLst/>
          </a:prstGeom>
        </p:spPr>
        <p:txBody>
          <a:bodyPr lIns="91439" tIns="45719" rIns="91439" bIns="45719" anchor="t">
            <a:noAutofit/>
          </a:bodyPr>
          <a:lstStyle/>
          <a:p>
            <a:pPr/>
          </a:p>
        </p:txBody>
      </p:sp>
      <p:sp>
        <p:nvSpPr>
          <p:cNvPr id="39" name="Text del títol"/>
          <p:cNvSpPr txBox="1"/>
          <p:nvPr>
            <p:ph type="title"/>
          </p:nvPr>
        </p:nvSpPr>
        <p:spPr>
          <a:xfrm>
            <a:off x="952500" y="762000"/>
            <a:ext cx="5334000" cy="4000500"/>
          </a:xfrm>
          <a:prstGeom prst="rect">
            <a:avLst/>
          </a:prstGeom>
        </p:spPr>
        <p:txBody>
          <a:bodyPr anchor="b"/>
          <a:lstStyle>
            <a:lvl1pPr>
              <a:defRPr sz="6000"/>
            </a:lvl1pPr>
          </a:lstStyle>
          <a:p>
            <a:pPr/>
            <a:r>
              <a:t>Text del títol</a:t>
            </a:r>
          </a:p>
        </p:txBody>
      </p:sp>
      <p:sp>
        <p:nvSpPr>
          <p:cNvPr id="40" name="Nivell del cos u…"/>
          <p:cNvSpPr txBox="1"/>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Nivell del cos u</a:t>
            </a:r>
          </a:p>
          <a:p>
            <a:pPr lvl="1"/>
            <a:r>
              <a:t>Nivell del cos dos</a:t>
            </a:r>
          </a:p>
          <a:p>
            <a:pPr lvl="2"/>
            <a:r>
              <a:t>Nivell del cos tres</a:t>
            </a:r>
          </a:p>
          <a:p>
            <a:pPr lvl="3"/>
            <a:r>
              <a:t>Nivell del cos quatre</a:t>
            </a:r>
          </a:p>
          <a:p>
            <a:pPr lvl="4"/>
            <a:r>
              <a:t>Nivell del cos cinc</a:t>
            </a:r>
          </a:p>
        </p:txBody>
      </p:sp>
      <p:sp>
        <p:nvSpPr>
          <p:cNvPr id="41" name="Número de la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ítol - Superior">
    <p:spTree>
      <p:nvGrpSpPr>
        <p:cNvPr id="1" name=""/>
        <p:cNvGrpSpPr/>
        <p:nvPr/>
      </p:nvGrpSpPr>
      <p:grpSpPr>
        <a:xfrm>
          <a:off x="0" y="0"/>
          <a:ext cx="0" cy="0"/>
          <a:chOff x="0" y="0"/>
          <a:chExt cx="0" cy="0"/>
        </a:xfrm>
      </p:grpSpPr>
      <p:sp>
        <p:nvSpPr>
          <p:cNvPr id="48" name="Text del títol"/>
          <p:cNvSpPr txBox="1"/>
          <p:nvPr>
            <p:ph type="title"/>
          </p:nvPr>
        </p:nvSpPr>
        <p:spPr>
          <a:prstGeom prst="rect">
            <a:avLst/>
          </a:prstGeom>
        </p:spPr>
        <p:txBody>
          <a:bodyPr/>
          <a:lstStyle/>
          <a:p>
            <a:pPr/>
            <a:r>
              <a:t>Text del títol</a:t>
            </a:r>
          </a:p>
        </p:txBody>
      </p:sp>
      <p:sp>
        <p:nvSpPr>
          <p:cNvPr id="49"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ítol i vinyetes">
    <p:spTree>
      <p:nvGrpSpPr>
        <p:cNvPr id="1" name=""/>
        <p:cNvGrpSpPr/>
        <p:nvPr/>
      </p:nvGrpSpPr>
      <p:grpSpPr>
        <a:xfrm>
          <a:off x="0" y="0"/>
          <a:ext cx="0" cy="0"/>
          <a:chOff x="0" y="0"/>
          <a:chExt cx="0" cy="0"/>
        </a:xfrm>
      </p:grpSpPr>
      <p:sp>
        <p:nvSpPr>
          <p:cNvPr id="56" name="Text del títol"/>
          <p:cNvSpPr txBox="1"/>
          <p:nvPr>
            <p:ph type="title"/>
          </p:nvPr>
        </p:nvSpPr>
        <p:spPr>
          <a:prstGeom prst="rect">
            <a:avLst/>
          </a:prstGeom>
        </p:spPr>
        <p:txBody>
          <a:bodyPr/>
          <a:lstStyle/>
          <a:p>
            <a:pPr/>
            <a:r>
              <a:t>Text del títol</a:t>
            </a:r>
          </a:p>
        </p:txBody>
      </p:sp>
      <p:sp>
        <p:nvSpPr>
          <p:cNvPr id="57" name="Nivell del cos u…"/>
          <p:cNvSpPr txBox="1"/>
          <p:nvPr>
            <p:ph type="body" idx="1"/>
          </p:nvPr>
        </p:nvSpPr>
        <p:spPr>
          <a:prstGeom prst="rect">
            <a:avLst/>
          </a:prstGeom>
        </p:spPr>
        <p:txBody>
          <a:bodyPr/>
          <a:lstStyle/>
          <a:p>
            <a:pPr/>
            <a:r>
              <a:t>Nivell del cos u</a:t>
            </a:r>
          </a:p>
          <a:p>
            <a:pPr lvl="1"/>
            <a:r>
              <a:t>Nivell del cos dos</a:t>
            </a:r>
          </a:p>
          <a:p>
            <a:pPr lvl="2"/>
            <a:r>
              <a:t>Nivell del cos tres</a:t>
            </a:r>
          </a:p>
          <a:p>
            <a:pPr lvl="3"/>
            <a:r>
              <a:t>Nivell del cos quatre</a:t>
            </a:r>
          </a:p>
          <a:p>
            <a:pPr lvl="4"/>
            <a:r>
              <a:t>Nivell del cos cinc</a:t>
            </a:r>
          </a:p>
        </p:txBody>
      </p:sp>
      <p:sp>
        <p:nvSpPr>
          <p:cNvPr id="58" name="Número de la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ítol, vinyetes i foto">
    <p:spTree>
      <p:nvGrpSpPr>
        <p:cNvPr id="1" name=""/>
        <p:cNvGrpSpPr/>
        <p:nvPr/>
      </p:nvGrpSpPr>
      <p:grpSpPr>
        <a:xfrm>
          <a:off x="0" y="0"/>
          <a:ext cx="0" cy="0"/>
          <a:chOff x="0" y="0"/>
          <a:chExt cx="0" cy="0"/>
        </a:xfrm>
      </p:grpSpPr>
      <p:sp>
        <p:nvSpPr>
          <p:cNvPr id="65" name="Imat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ext del títol"/>
          <p:cNvSpPr txBox="1"/>
          <p:nvPr>
            <p:ph type="title"/>
          </p:nvPr>
        </p:nvSpPr>
        <p:spPr>
          <a:prstGeom prst="rect">
            <a:avLst/>
          </a:prstGeom>
        </p:spPr>
        <p:txBody>
          <a:bodyPr/>
          <a:lstStyle/>
          <a:p>
            <a:pPr/>
            <a:r>
              <a:t>Text del títol</a:t>
            </a:r>
          </a:p>
        </p:txBody>
      </p:sp>
      <p:sp>
        <p:nvSpPr>
          <p:cNvPr id="67" name="Nivell del cos u…"/>
          <p:cNvSpPr txBox="1"/>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Nivell del cos u</a:t>
            </a:r>
          </a:p>
          <a:p>
            <a:pPr lvl="1"/>
            <a:r>
              <a:t>Nivell del cos dos</a:t>
            </a:r>
          </a:p>
          <a:p>
            <a:pPr lvl="2"/>
            <a:r>
              <a:t>Nivell del cos tres</a:t>
            </a:r>
          </a:p>
          <a:p>
            <a:pPr lvl="3"/>
            <a:r>
              <a:t>Nivell del cos quatre</a:t>
            </a:r>
          </a:p>
          <a:p>
            <a:pPr lvl="4"/>
            <a:r>
              <a:t>Nivell del cos cinc</a:t>
            </a:r>
          </a:p>
        </p:txBody>
      </p:sp>
      <p:sp>
        <p:nvSpPr>
          <p:cNvPr id="68" name="Número de la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Vinyetes">
    <p:spTree>
      <p:nvGrpSpPr>
        <p:cNvPr id="1" name=""/>
        <p:cNvGrpSpPr/>
        <p:nvPr/>
      </p:nvGrpSpPr>
      <p:grpSpPr>
        <a:xfrm>
          <a:off x="0" y="0"/>
          <a:ext cx="0" cy="0"/>
          <a:chOff x="0" y="0"/>
          <a:chExt cx="0" cy="0"/>
        </a:xfrm>
      </p:grpSpPr>
      <p:sp>
        <p:nvSpPr>
          <p:cNvPr id="75" name="Nivell del cos u…"/>
          <p:cNvSpPr txBox="1"/>
          <p:nvPr>
            <p:ph type="body" idx="1"/>
          </p:nvPr>
        </p:nvSpPr>
        <p:spPr>
          <a:xfrm>
            <a:off x="952500" y="1270000"/>
            <a:ext cx="11099800" cy="7213600"/>
          </a:xfrm>
          <a:prstGeom prst="rect">
            <a:avLst/>
          </a:prstGeom>
        </p:spPr>
        <p:txBody>
          <a:bodyPr/>
          <a:lstStyle/>
          <a:p>
            <a:pPr/>
            <a:r>
              <a:t>Nivell del cos u</a:t>
            </a:r>
          </a:p>
          <a:p>
            <a:pPr lvl="1"/>
            <a:r>
              <a:t>Nivell del cos dos</a:t>
            </a:r>
          </a:p>
          <a:p>
            <a:pPr lvl="2"/>
            <a:r>
              <a:t>Nivell del cos tres</a:t>
            </a:r>
          </a:p>
          <a:p>
            <a:pPr lvl="3"/>
            <a:r>
              <a:t>Nivell del cos quatre</a:t>
            </a:r>
          </a:p>
          <a:p>
            <a:pPr lvl="4"/>
            <a:r>
              <a:t>Nivell del cos cinc</a:t>
            </a:r>
          </a:p>
        </p:txBody>
      </p:sp>
      <p:sp>
        <p:nvSpPr>
          <p:cNvPr id="76" name="Número de la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3 fotos">
    <p:spTree>
      <p:nvGrpSpPr>
        <p:cNvPr id="1" name=""/>
        <p:cNvGrpSpPr/>
        <p:nvPr/>
      </p:nvGrpSpPr>
      <p:grpSpPr>
        <a:xfrm>
          <a:off x="0" y="0"/>
          <a:ext cx="0" cy="0"/>
          <a:chOff x="0" y="0"/>
          <a:chExt cx="0" cy="0"/>
        </a:xfrm>
      </p:grpSpPr>
      <p:sp>
        <p:nvSpPr>
          <p:cNvPr id="83" name="Imatge"/>
          <p:cNvSpPr/>
          <p:nvPr>
            <p:ph type="pic" sz="quarter" idx="13"/>
          </p:nvPr>
        </p:nvSpPr>
        <p:spPr>
          <a:xfrm>
            <a:off x="6718300" y="5092700"/>
            <a:ext cx="5334000" cy="3898900"/>
          </a:xfrm>
          <a:prstGeom prst="rect">
            <a:avLst/>
          </a:prstGeom>
        </p:spPr>
        <p:txBody>
          <a:bodyPr lIns="91439" tIns="45719" rIns="91439" bIns="45719" anchor="t">
            <a:noAutofit/>
          </a:bodyPr>
          <a:lstStyle/>
          <a:p>
            <a:pPr/>
          </a:p>
        </p:txBody>
      </p:sp>
      <p:sp>
        <p:nvSpPr>
          <p:cNvPr id="84" name="Imatge"/>
          <p:cNvSpPr/>
          <p:nvPr>
            <p:ph type="pic" sz="quarter" idx="14"/>
          </p:nvPr>
        </p:nvSpPr>
        <p:spPr>
          <a:xfrm>
            <a:off x="6718300" y="762000"/>
            <a:ext cx="5334000" cy="3898900"/>
          </a:xfrm>
          <a:prstGeom prst="rect">
            <a:avLst/>
          </a:prstGeom>
        </p:spPr>
        <p:txBody>
          <a:bodyPr lIns="91439" tIns="45719" rIns="91439" bIns="45719" anchor="t">
            <a:noAutofit/>
          </a:bodyPr>
          <a:lstStyle/>
          <a:p>
            <a:pPr/>
          </a:p>
        </p:txBody>
      </p:sp>
      <p:sp>
        <p:nvSpPr>
          <p:cNvPr id="85" name="Imatge"/>
          <p:cNvSpPr/>
          <p:nvPr>
            <p:ph type="pic" sz="half" idx="15"/>
          </p:nvPr>
        </p:nvSpPr>
        <p:spPr>
          <a:xfrm>
            <a:off x="952500" y="762884"/>
            <a:ext cx="5334000" cy="8229601"/>
          </a:xfrm>
          <a:prstGeom prst="rect">
            <a:avLst/>
          </a:prstGeom>
        </p:spPr>
        <p:txBody>
          <a:bodyPr lIns="91439" tIns="45719" rIns="91439" bIns="45719" anchor="t">
            <a:noAutofit/>
          </a:bodyPr>
          <a:lstStyle/>
          <a:p>
            <a:pPr/>
          </a:p>
        </p:txBody>
      </p:sp>
      <p:sp>
        <p:nvSpPr>
          <p:cNvPr id="86" name="Número de la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ext del títol"/>
          <p:cNvSpPr txBox="1"/>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 del títol</a:t>
            </a:r>
          </a:p>
        </p:txBody>
      </p:sp>
      <p:sp>
        <p:nvSpPr>
          <p:cNvPr id="3" name="Nivell del cos u…"/>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Nivell del cos u</a:t>
            </a:r>
          </a:p>
          <a:p>
            <a:pPr lvl="1"/>
            <a:r>
              <a:t>Nivell del cos dos</a:t>
            </a:r>
          </a:p>
          <a:p>
            <a:pPr lvl="2"/>
            <a:r>
              <a:t>Nivell del cos tres</a:t>
            </a:r>
          </a:p>
          <a:p>
            <a:pPr lvl="3"/>
            <a:r>
              <a:t>Nivell del cos quatre</a:t>
            </a:r>
          </a:p>
          <a:p>
            <a:pPr lvl="4"/>
            <a:r>
              <a:t>Nivell del cos cinc</a:t>
            </a:r>
          </a:p>
        </p:txBody>
      </p:sp>
      <p:sp>
        <p:nvSpPr>
          <p:cNvPr id="4" name="Número de la diapositiva"/>
          <p:cNvSpPr txBox="1"/>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22.png"/><Relationship Id="rId6" Type="http://schemas.openxmlformats.org/officeDocument/2006/relationships/image" Target="../media/image2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Models (1):…"/>
          <p:cNvSpPr txBox="1"/>
          <p:nvPr>
            <p:ph type="ctrTitle"/>
          </p:nvPr>
        </p:nvSpPr>
        <p:spPr>
          <a:prstGeom prst="rect">
            <a:avLst/>
          </a:prstGeom>
        </p:spPr>
        <p:txBody>
          <a:bodyPr/>
          <a:lstStyle/>
          <a:p>
            <a:pPr defTabSz="514095">
              <a:defRPr sz="7040"/>
            </a:pPr>
            <a:r>
              <a:t>Models (1): </a:t>
            </a:r>
          </a:p>
          <a:p>
            <a:pPr defTabSz="514095">
              <a:defRPr sz="7040"/>
            </a:pPr>
            <a:r>
              <a:t>Scale-Free and Modular Networks</a:t>
            </a:r>
          </a:p>
        </p:txBody>
      </p:sp>
      <p:sp>
        <p:nvSpPr>
          <p:cNvPr id="165" name="Sergi Valverde…"/>
          <p:cNvSpPr txBox="1"/>
          <p:nvPr>
            <p:ph type="subTitle" sz="quarter" idx="1"/>
          </p:nvPr>
        </p:nvSpPr>
        <p:spPr>
          <a:prstGeom prst="rect">
            <a:avLst/>
          </a:prstGeom>
        </p:spPr>
        <p:txBody>
          <a:bodyPr/>
          <a:lstStyle/>
          <a:p>
            <a:pPr defTabSz="414781">
              <a:defRPr sz="2272"/>
            </a:pPr>
            <a:r>
              <a:t>Sergi Valverde</a:t>
            </a:r>
          </a:p>
          <a:p>
            <a:pPr defTabSz="414781">
              <a:defRPr sz="2272"/>
            </a:pPr>
            <a:r>
              <a:t>Modelling Complex Diseases</a:t>
            </a:r>
          </a:p>
          <a:p>
            <a:pPr defTabSz="414781">
              <a:defRPr sz="2272"/>
            </a:pPr>
            <a:r>
              <a:t>UPF 2018</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Community Detection"/>
          <p:cNvSpPr txBox="1"/>
          <p:nvPr/>
        </p:nvSpPr>
        <p:spPr>
          <a:xfrm>
            <a:off x="4125391" y="440923"/>
            <a:ext cx="4754018"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Community Detection</a:t>
            </a:r>
          </a:p>
        </p:txBody>
      </p:sp>
      <p:grpSp>
        <p:nvGrpSpPr>
          <p:cNvPr id="311" name="Grup"/>
          <p:cNvGrpSpPr/>
          <p:nvPr/>
        </p:nvGrpSpPr>
        <p:grpSpPr>
          <a:xfrm>
            <a:off x="1017076" y="2731952"/>
            <a:ext cx="5509557" cy="2627844"/>
            <a:chOff x="0" y="0"/>
            <a:chExt cx="5509556" cy="2627843"/>
          </a:xfrm>
        </p:grpSpPr>
        <p:sp>
          <p:nvSpPr>
            <p:cNvPr id="298" name="Línia"/>
            <p:cNvSpPr/>
            <p:nvPr/>
          </p:nvSpPr>
          <p:spPr>
            <a:xfrm flipV="1">
              <a:off x="284695" y="281463"/>
              <a:ext cx="1" cy="201044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299" name="Línia"/>
            <p:cNvSpPr/>
            <p:nvPr/>
          </p:nvSpPr>
          <p:spPr>
            <a:xfrm flipH="1" flipV="1">
              <a:off x="205248" y="115390"/>
              <a:ext cx="1587522" cy="1220822"/>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00" name="Línia"/>
            <p:cNvSpPr/>
            <p:nvPr/>
          </p:nvSpPr>
          <p:spPr>
            <a:xfrm>
              <a:off x="1868845" y="1292876"/>
              <a:ext cx="1771866"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01" name="Línia"/>
            <p:cNvSpPr/>
            <p:nvPr/>
          </p:nvSpPr>
          <p:spPr>
            <a:xfrm flipH="1" flipV="1">
              <a:off x="3662009" y="1213550"/>
              <a:ext cx="1601117" cy="1134084"/>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02" name="Línia"/>
            <p:cNvSpPr/>
            <p:nvPr/>
          </p:nvSpPr>
          <p:spPr>
            <a:xfrm flipV="1">
              <a:off x="279090" y="1182683"/>
              <a:ext cx="1616271" cy="119581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03" name="Línia"/>
            <p:cNvSpPr/>
            <p:nvPr/>
          </p:nvSpPr>
          <p:spPr>
            <a:xfrm flipV="1">
              <a:off x="3735038" y="298989"/>
              <a:ext cx="1455059" cy="1002867"/>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04" name="Cercle"/>
            <p:cNvSpPr/>
            <p:nvPr/>
          </p:nvSpPr>
          <p:spPr>
            <a:xfrm>
              <a:off x="0" y="0"/>
              <a:ext cx="569392" cy="57656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05" name="Cercle"/>
            <p:cNvSpPr/>
            <p:nvPr/>
          </p:nvSpPr>
          <p:spPr>
            <a:xfrm>
              <a:off x="3392261" y="998403"/>
              <a:ext cx="569393" cy="57656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06" name="Cercle"/>
            <p:cNvSpPr/>
            <p:nvPr/>
          </p:nvSpPr>
          <p:spPr>
            <a:xfrm>
              <a:off x="1627223" y="998403"/>
              <a:ext cx="569393" cy="57656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07" name="Línia"/>
            <p:cNvSpPr/>
            <p:nvPr/>
          </p:nvSpPr>
          <p:spPr>
            <a:xfrm flipV="1">
              <a:off x="5224860" y="396893"/>
              <a:ext cx="1" cy="201044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08" name="Cercle"/>
            <p:cNvSpPr/>
            <p:nvPr/>
          </p:nvSpPr>
          <p:spPr>
            <a:xfrm>
              <a:off x="0" y="2051283"/>
              <a:ext cx="569392" cy="57656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50800" dist="63500" dir="2700000">
                <a:srgbClr val="000000">
                  <a:alpha val="5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09" name="Cercle"/>
            <p:cNvSpPr/>
            <p:nvPr/>
          </p:nvSpPr>
          <p:spPr>
            <a:xfrm>
              <a:off x="4940164" y="0"/>
              <a:ext cx="569393" cy="57656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10" name="Cercle"/>
            <p:cNvSpPr/>
            <p:nvPr/>
          </p:nvSpPr>
          <p:spPr>
            <a:xfrm>
              <a:off x="4940164" y="2051283"/>
              <a:ext cx="569393" cy="57656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sp>
        <p:nvSpPr>
          <p:cNvPr id="312" name="Matrix"/>
          <p:cNvSpPr txBox="1"/>
          <p:nvPr/>
        </p:nvSpPr>
        <p:spPr>
          <a:xfrm>
            <a:off x="9690827" y="6410317"/>
            <a:ext cx="1427938"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Matrix</a:t>
            </a:r>
          </a:p>
        </p:txBody>
      </p:sp>
      <p:sp>
        <p:nvSpPr>
          <p:cNvPr id="313" name="Network"/>
          <p:cNvSpPr txBox="1"/>
          <p:nvPr/>
        </p:nvSpPr>
        <p:spPr>
          <a:xfrm>
            <a:off x="2635505" y="6410317"/>
            <a:ext cx="2018158"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Network</a:t>
            </a:r>
          </a:p>
        </p:txBody>
      </p:sp>
      <p:sp>
        <p:nvSpPr>
          <p:cNvPr id="314" name="u3"/>
          <p:cNvSpPr txBox="1"/>
          <p:nvPr/>
        </p:nvSpPr>
        <p:spPr>
          <a:xfrm>
            <a:off x="2664922" y="3005931"/>
            <a:ext cx="56151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a:t>
            </a:r>
            <a:r>
              <a:rPr baseline="-5999"/>
              <a:t>3</a:t>
            </a:r>
          </a:p>
        </p:txBody>
      </p:sp>
      <p:sp>
        <p:nvSpPr>
          <p:cNvPr id="315" name="u2"/>
          <p:cNvSpPr txBox="1"/>
          <p:nvPr/>
        </p:nvSpPr>
        <p:spPr>
          <a:xfrm>
            <a:off x="1102687" y="5296541"/>
            <a:ext cx="56151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a:t>
            </a:r>
            <a:r>
              <a:rPr baseline="-5999"/>
              <a:t>2</a:t>
            </a:r>
          </a:p>
        </p:txBody>
      </p:sp>
      <p:sp>
        <p:nvSpPr>
          <p:cNvPr id="316" name="u1"/>
          <p:cNvSpPr txBox="1"/>
          <p:nvPr/>
        </p:nvSpPr>
        <p:spPr>
          <a:xfrm>
            <a:off x="1102687" y="1967479"/>
            <a:ext cx="56151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a:t>
            </a:r>
            <a:r>
              <a:rPr baseline="-5999"/>
              <a:t>1</a:t>
            </a:r>
          </a:p>
        </p:txBody>
      </p:sp>
      <p:sp>
        <p:nvSpPr>
          <p:cNvPr id="317" name="u4"/>
          <p:cNvSpPr txBox="1"/>
          <p:nvPr/>
        </p:nvSpPr>
        <p:spPr>
          <a:xfrm>
            <a:off x="4376827" y="3005931"/>
            <a:ext cx="56151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a:t>
            </a:r>
            <a:r>
              <a:rPr baseline="-5999"/>
              <a:t>4</a:t>
            </a:r>
          </a:p>
        </p:txBody>
      </p:sp>
      <p:sp>
        <p:nvSpPr>
          <p:cNvPr id="318" name="u5"/>
          <p:cNvSpPr txBox="1"/>
          <p:nvPr/>
        </p:nvSpPr>
        <p:spPr>
          <a:xfrm>
            <a:off x="5926950" y="1967479"/>
            <a:ext cx="56151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a:t>
            </a:r>
            <a:r>
              <a:rPr baseline="-5999"/>
              <a:t>5</a:t>
            </a:r>
          </a:p>
        </p:txBody>
      </p:sp>
      <p:sp>
        <p:nvSpPr>
          <p:cNvPr id="319" name="u6"/>
          <p:cNvSpPr txBox="1"/>
          <p:nvPr/>
        </p:nvSpPr>
        <p:spPr>
          <a:xfrm>
            <a:off x="5926950" y="5296541"/>
            <a:ext cx="56151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a:t>
            </a:r>
            <a:r>
              <a:rPr baseline="-5999"/>
              <a:t>6</a:t>
            </a:r>
          </a:p>
        </p:txBody>
      </p:sp>
      <p:grpSp>
        <p:nvGrpSpPr>
          <p:cNvPr id="348" name="Grup"/>
          <p:cNvGrpSpPr/>
          <p:nvPr/>
        </p:nvGrpSpPr>
        <p:grpSpPr>
          <a:xfrm>
            <a:off x="7759819" y="1406044"/>
            <a:ext cx="4886139" cy="4724952"/>
            <a:chOff x="0" y="0"/>
            <a:chExt cx="4886138" cy="4724950"/>
          </a:xfrm>
        </p:grpSpPr>
        <p:sp>
          <p:nvSpPr>
            <p:cNvPr id="320" name="u1"/>
            <p:cNvSpPr txBox="1"/>
            <p:nvPr/>
          </p:nvSpPr>
          <p:spPr>
            <a:xfrm>
              <a:off x="779570" y="0"/>
              <a:ext cx="609887" cy="7448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1</a:t>
              </a:r>
            </a:p>
          </p:txBody>
        </p:sp>
        <p:sp>
          <p:nvSpPr>
            <p:cNvPr id="321" name="u2"/>
            <p:cNvSpPr txBox="1"/>
            <p:nvPr/>
          </p:nvSpPr>
          <p:spPr>
            <a:xfrm>
              <a:off x="1470751" y="0"/>
              <a:ext cx="609887" cy="7448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2</a:t>
              </a:r>
            </a:p>
          </p:txBody>
        </p:sp>
        <p:sp>
          <p:nvSpPr>
            <p:cNvPr id="322" name="u3"/>
            <p:cNvSpPr txBox="1"/>
            <p:nvPr/>
          </p:nvSpPr>
          <p:spPr>
            <a:xfrm>
              <a:off x="2161931" y="0"/>
              <a:ext cx="609888" cy="7448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3</a:t>
              </a:r>
            </a:p>
          </p:txBody>
        </p:sp>
        <p:sp>
          <p:nvSpPr>
            <p:cNvPr id="323" name="u4"/>
            <p:cNvSpPr txBox="1"/>
            <p:nvPr/>
          </p:nvSpPr>
          <p:spPr>
            <a:xfrm>
              <a:off x="2853113" y="0"/>
              <a:ext cx="609887" cy="7448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4</a:t>
              </a:r>
            </a:p>
          </p:txBody>
        </p:sp>
        <p:sp>
          <p:nvSpPr>
            <p:cNvPr id="324" name="u5"/>
            <p:cNvSpPr txBox="1"/>
            <p:nvPr/>
          </p:nvSpPr>
          <p:spPr>
            <a:xfrm>
              <a:off x="3544294" y="0"/>
              <a:ext cx="609887" cy="7448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5</a:t>
              </a:r>
            </a:p>
          </p:txBody>
        </p:sp>
        <p:sp>
          <p:nvSpPr>
            <p:cNvPr id="325" name="u6"/>
            <p:cNvSpPr txBox="1"/>
            <p:nvPr/>
          </p:nvSpPr>
          <p:spPr>
            <a:xfrm>
              <a:off x="4235474" y="0"/>
              <a:ext cx="609887" cy="7448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6</a:t>
              </a:r>
            </a:p>
          </p:txBody>
        </p:sp>
        <p:sp>
          <p:nvSpPr>
            <p:cNvPr id="326" name="u1"/>
            <p:cNvSpPr txBox="1"/>
            <p:nvPr/>
          </p:nvSpPr>
          <p:spPr>
            <a:xfrm>
              <a:off x="0" y="722675"/>
              <a:ext cx="609887" cy="744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1</a:t>
              </a:r>
            </a:p>
          </p:txBody>
        </p:sp>
        <p:sp>
          <p:nvSpPr>
            <p:cNvPr id="327" name="u2"/>
            <p:cNvSpPr txBox="1"/>
            <p:nvPr/>
          </p:nvSpPr>
          <p:spPr>
            <a:xfrm>
              <a:off x="0" y="1300753"/>
              <a:ext cx="609887" cy="744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2</a:t>
              </a:r>
            </a:p>
          </p:txBody>
        </p:sp>
        <p:sp>
          <p:nvSpPr>
            <p:cNvPr id="328" name="u3"/>
            <p:cNvSpPr txBox="1"/>
            <p:nvPr/>
          </p:nvSpPr>
          <p:spPr>
            <a:xfrm>
              <a:off x="0" y="2003632"/>
              <a:ext cx="609887" cy="744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3</a:t>
              </a:r>
            </a:p>
          </p:txBody>
        </p:sp>
        <p:sp>
          <p:nvSpPr>
            <p:cNvPr id="329" name="u4"/>
            <p:cNvSpPr txBox="1"/>
            <p:nvPr/>
          </p:nvSpPr>
          <p:spPr>
            <a:xfrm>
              <a:off x="0" y="2612593"/>
              <a:ext cx="609887" cy="744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4</a:t>
              </a:r>
            </a:p>
          </p:txBody>
        </p:sp>
        <p:sp>
          <p:nvSpPr>
            <p:cNvPr id="330" name="u5"/>
            <p:cNvSpPr txBox="1"/>
            <p:nvPr/>
          </p:nvSpPr>
          <p:spPr>
            <a:xfrm>
              <a:off x="0" y="3284589"/>
              <a:ext cx="609887" cy="744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5</a:t>
              </a:r>
            </a:p>
          </p:txBody>
        </p:sp>
        <p:sp>
          <p:nvSpPr>
            <p:cNvPr id="331" name="u6"/>
            <p:cNvSpPr txBox="1"/>
            <p:nvPr/>
          </p:nvSpPr>
          <p:spPr>
            <a:xfrm>
              <a:off x="0" y="3924432"/>
              <a:ext cx="609887" cy="744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u</a:t>
              </a:r>
              <a:r>
                <a:rPr baseline="-5999"/>
                <a:t>6</a:t>
              </a:r>
            </a:p>
          </p:txBody>
        </p:sp>
        <p:grpSp>
          <p:nvGrpSpPr>
            <p:cNvPr id="347" name="Grup"/>
            <p:cNvGrpSpPr/>
            <p:nvPr/>
          </p:nvGrpSpPr>
          <p:grpSpPr>
            <a:xfrm>
              <a:off x="738792" y="798179"/>
              <a:ext cx="4147347" cy="3926772"/>
              <a:chOff x="0" y="0"/>
              <a:chExt cx="4147345" cy="3926771"/>
            </a:xfrm>
          </p:grpSpPr>
          <p:sp>
            <p:nvSpPr>
              <p:cNvPr id="332" name="Rectangle"/>
              <p:cNvSpPr/>
              <p:nvPr/>
            </p:nvSpPr>
            <p:spPr>
              <a:xfrm>
                <a:off x="0" y="0"/>
                <a:ext cx="4147346" cy="3926772"/>
              </a:xfrm>
              <a:prstGeom prst="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33" name="Rectangle"/>
              <p:cNvSpPr/>
              <p:nvPr/>
            </p:nvSpPr>
            <p:spPr>
              <a:xfrm>
                <a:off x="884566" y="260048"/>
                <a:ext cx="292687"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34" name="Rectangle"/>
              <p:cNvSpPr/>
              <p:nvPr/>
            </p:nvSpPr>
            <p:spPr>
              <a:xfrm>
                <a:off x="192999" y="860409"/>
                <a:ext cx="292686"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35" name="Rectangle"/>
              <p:cNvSpPr/>
              <p:nvPr/>
            </p:nvSpPr>
            <p:spPr>
              <a:xfrm>
                <a:off x="1575747" y="260048"/>
                <a:ext cx="292686"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36" name="Rectangle"/>
              <p:cNvSpPr/>
              <p:nvPr/>
            </p:nvSpPr>
            <p:spPr>
              <a:xfrm>
                <a:off x="192999" y="1529013"/>
                <a:ext cx="292686"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37" name="Rectangle"/>
              <p:cNvSpPr/>
              <p:nvPr/>
            </p:nvSpPr>
            <p:spPr>
              <a:xfrm>
                <a:off x="884566" y="1529013"/>
                <a:ext cx="292687"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38" name="Rectangle"/>
              <p:cNvSpPr/>
              <p:nvPr/>
            </p:nvSpPr>
            <p:spPr>
              <a:xfrm>
                <a:off x="1575747" y="860409"/>
                <a:ext cx="292686"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39" name="Rectangle"/>
              <p:cNvSpPr/>
              <p:nvPr/>
            </p:nvSpPr>
            <p:spPr>
              <a:xfrm>
                <a:off x="2958302" y="2074772"/>
                <a:ext cx="292687"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40" name="Rectangle"/>
              <p:cNvSpPr/>
              <p:nvPr/>
            </p:nvSpPr>
            <p:spPr>
              <a:xfrm>
                <a:off x="2266735" y="2675133"/>
                <a:ext cx="292686"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41" name="Rectangle"/>
              <p:cNvSpPr/>
              <p:nvPr/>
            </p:nvSpPr>
            <p:spPr>
              <a:xfrm>
                <a:off x="3649483" y="2074772"/>
                <a:ext cx="292686"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42" name="Rectangle"/>
              <p:cNvSpPr/>
              <p:nvPr/>
            </p:nvSpPr>
            <p:spPr>
              <a:xfrm>
                <a:off x="2266735" y="3343737"/>
                <a:ext cx="292686"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43" name="Rectangle"/>
              <p:cNvSpPr/>
              <p:nvPr/>
            </p:nvSpPr>
            <p:spPr>
              <a:xfrm>
                <a:off x="2958302" y="3343737"/>
                <a:ext cx="292687"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44" name="Rectangle"/>
              <p:cNvSpPr/>
              <p:nvPr/>
            </p:nvSpPr>
            <p:spPr>
              <a:xfrm>
                <a:off x="3649483" y="2675133"/>
                <a:ext cx="292686"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45" name="Rectangle"/>
              <p:cNvSpPr/>
              <p:nvPr/>
            </p:nvSpPr>
            <p:spPr>
              <a:xfrm>
                <a:off x="1575747" y="2074772"/>
                <a:ext cx="292686"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46" name="Rectangle"/>
              <p:cNvSpPr/>
              <p:nvPr/>
            </p:nvSpPr>
            <p:spPr>
              <a:xfrm>
                <a:off x="2266928" y="1529013"/>
                <a:ext cx="292686" cy="3006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grpSp>
      <p:sp>
        <p:nvSpPr>
          <p:cNvPr id="349" name="Modularity measures the presence of dense clusters of interdependent nodes"/>
          <p:cNvSpPr txBox="1"/>
          <p:nvPr/>
        </p:nvSpPr>
        <p:spPr>
          <a:xfrm>
            <a:off x="1729197" y="7609372"/>
            <a:ext cx="9546406"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Modularity measures the presence of dense clusters of interdependent nodes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2" grpId="2"/>
      <p:bldP build="whole" bldLvl="1" animBg="1" rev="0" advAuto="0" spid="348"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How to find modularity?"/>
          <p:cNvSpPr txBox="1"/>
          <p:nvPr/>
        </p:nvSpPr>
        <p:spPr>
          <a:xfrm>
            <a:off x="3911117" y="703484"/>
            <a:ext cx="518256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How to find modularity?</a:t>
            </a:r>
          </a:p>
        </p:txBody>
      </p:sp>
      <p:sp>
        <p:nvSpPr>
          <p:cNvPr id="354" name="(1) Divide up the network"/>
          <p:cNvSpPr txBox="1"/>
          <p:nvPr/>
        </p:nvSpPr>
        <p:spPr>
          <a:xfrm>
            <a:off x="2316047" y="2526506"/>
            <a:ext cx="553148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 Divide up the network</a:t>
            </a:r>
          </a:p>
        </p:txBody>
      </p:sp>
      <p:sp>
        <p:nvSpPr>
          <p:cNvPr id="355" name="(2) Calculate the modularity value (Q)"/>
          <p:cNvSpPr txBox="1"/>
          <p:nvPr/>
        </p:nvSpPr>
        <p:spPr>
          <a:xfrm>
            <a:off x="2328956" y="3520235"/>
            <a:ext cx="818675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 Calculate the modularity value (Q)</a:t>
            </a:r>
          </a:p>
        </p:txBody>
      </p:sp>
      <p:sp>
        <p:nvSpPr>
          <p:cNvPr id="356" name="(3) Repeat until a solution is optimised"/>
          <p:cNvSpPr txBox="1"/>
          <p:nvPr/>
        </p:nvSpPr>
        <p:spPr>
          <a:xfrm>
            <a:off x="2340813" y="4513965"/>
            <a:ext cx="834794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 Repeat until a solution is optimised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1) Divide up the network"/>
          <p:cNvSpPr txBox="1"/>
          <p:nvPr/>
        </p:nvSpPr>
        <p:spPr>
          <a:xfrm>
            <a:off x="1265513" y="1397418"/>
            <a:ext cx="553148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 Divide up the network</a:t>
            </a:r>
          </a:p>
        </p:txBody>
      </p:sp>
      <p:grpSp>
        <p:nvGrpSpPr>
          <p:cNvPr id="374" name="Grup"/>
          <p:cNvGrpSpPr/>
          <p:nvPr/>
        </p:nvGrpSpPr>
        <p:grpSpPr>
          <a:xfrm>
            <a:off x="4096489" y="2697392"/>
            <a:ext cx="4811822" cy="2295052"/>
            <a:chOff x="0" y="0"/>
            <a:chExt cx="4811821" cy="2295051"/>
          </a:xfrm>
        </p:grpSpPr>
        <p:sp>
          <p:nvSpPr>
            <p:cNvPr id="361" name="Línia"/>
            <p:cNvSpPr/>
            <p:nvPr/>
          </p:nvSpPr>
          <p:spPr>
            <a:xfrm flipV="1">
              <a:off x="248641" y="245819"/>
              <a:ext cx="1" cy="1755837"/>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62" name="Línia"/>
            <p:cNvSpPr/>
            <p:nvPr/>
          </p:nvSpPr>
          <p:spPr>
            <a:xfrm flipH="1" flipV="1">
              <a:off x="179255" y="100776"/>
              <a:ext cx="1386477" cy="1066217"/>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63" name="Línia"/>
            <p:cNvSpPr/>
            <p:nvPr/>
          </p:nvSpPr>
          <p:spPr>
            <a:xfrm>
              <a:off x="1632173" y="1129146"/>
              <a:ext cx="1547476"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64" name="Línia"/>
            <p:cNvSpPr/>
            <p:nvPr/>
          </p:nvSpPr>
          <p:spPr>
            <a:xfrm flipH="1" flipV="1">
              <a:off x="3198249" y="1059865"/>
              <a:ext cx="1398351" cy="990463"/>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65" name="Línia"/>
            <p:cNvSpPr/>
            <p:nvPr/>
          </p:nvSpPr>
          <p:spPr>
            <a:xfrm flipV="1">
              <a:off x="243746" y="1032907"/>
              <a:ext cx="1411585" cy="1044380"/>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66" name="Línia"/>
            <p:cNvSpPr/>
            <p:nvPr/>
          </p:nvSpPr>
          <p:spPr>
            <a:xfrm flipV="1">
              <a:off x="3262030" y="261125"/>
              <a:ext cx="1270790" cy="875863"/>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67" name="Oval"/>
            <p:cNvSpPr/>
            <p:nvPr/>
          </p:nvSpPr>
          <p:spPr>
            <a:xfrm>
              <a:off x="0" y="0"/>
              <a:ext cx="497284" cy="503545"/>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68" name="Oval"/>
            <p:cNvSpPr/>
            <p:nvPr/>
          </p:nvSpPr>
          <p:spPr>
            <a:xfrm>
              <a:off x="2962663" y="871964"/>
              <a:ext cx="497284" cy="503546"/>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69" name="Oval"/>
            <p:cNvSpPr/>
            <p:nvPr/>
          </p:nvSpPr>
          <p:spPr>
            <a:xfrm>
              <a:off x="1421150" y="871964"/>
              <a:ext cx="497285" cy="503546"/>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70" name="Línia"/>
            <p:cNvSpPr/>
            <p:nvPr/>
          </p:nvSpPr>
          <p:spPr>
            <a:xfrm flipV="1">
              <a:off x="4563179" y="346630"/>
              <a:ext cx="1" cy="1755837"/>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71" name="Oval"/>
            <p:cNvSpPr/>
            <p:nvPr/>
          </p:nvSpPr>
          <p:spPr>
            <a:xfrm>
              <a:off x="0" y="1791507"/>
              <a:ext cx="497284" cy="503545"/>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50800" dist="63500" dir="2700000">
                <a:srgbClr val="000000">
                  <a:alpha val="5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72" name="Oval"/>
            <p:cNvSpPr/>
            <p:nvPr/>
          </p:nvSpPr>
          <p:spPr>
            <a:xfrm>
              <a:off x="4314538" y="0"/>
              <a:ext cx="497284" cy="503545"/>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73" name="Oval"/>
            <p:cNvSpPr/>
            <p:nvPr/>
          </p:nvSpPr>
          <p:spPr>
            <a:xfrm>
              <a:off x="4314538" y="1791507"/>
              <a:ext cx="497284" cy="503545"/>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sp>
        <p:nvSpPr>
          <p:cNvPr id="375" name="Línia"/>
          <p:cNvSpPr/>
          <p:nvPr/>
        </p:nvSpPr>
        <p:spPr>
          <a:xfrm flipV="1">
            <a:off x="3440556" y="2579191"/>
            <a:ext cx="2304615" cy="1999860"/>
          </a:xfrm>
          <a:prstGeom prst="line">
            <a:avLst/>
          </a:prstGeom>
          <a:ln w="38100">
            <a:solidFill>
              <a:srgbClr val="FF2600"/>
            </a:solidFill>
            <a:prstDash val="sysDot"/>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76" name="Línia"/>
          <p:cNvSpPr/>
          <p:nvPr/>
        </p:nvSpPr>
        <p:spPr>
          <a:xfrm flipH="1" flipV="1">
            <a:off x="7864655" y="2537991"/>
            <a:ext cx="172700" cy="2878869"/>
          </a:xfrm>
          <a:prstGeom prst="line">
            <a:avLst/>
          </a:prstGeom>
          <a:ln w="38100">
            <a:solidFill>
              <a:srgbClr val="FF2600"/>
            </a:solidFill>
            <a:prstDash val="sysDot"/>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2) Calculate the modularity value (Q)"/>
          <p:cNvSpPr txBox="1"/>
          <p:nvPr/>
        </p:nvSpPr>
        <p:spPr>
          <a:xfrm>
            <a:off x="1243753" y="1408974"/>
            <a:ext cx="818675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 Calculate the modularity value (Q)</a:t>
            </a:r>
          </a:p>
        </p:txBody>
      </p:sp>
      <p:grpSp>
        <p:nvGrpSpPr>
          <p:cNvPr id="388" name="Grup"/>
          <p:cNvGrpSpPr/>
          <p:nvPr/>
        </p:nvGrpSpPr>
        <p:grpSpPr>
          <a:xfrm>
            <a:off x="1681048" y="3721075"/>
            <a:ext cx="9642704" cy="2311450"/>
            <a:chOff x="0" y="0"/>
            <a:chExt cx="9642703" cy="2311449"/>
          </a:xfrm>
        </p:grpSpPr>
        <p:pic>
          <p:nvPicPr>
            <p:cNvPr id="381" name="Imatge" descr="Imatge"/>
            <p:cNvPicPr>
              <a:picLocks noChangeAspect="1"/>
            </p:cNvPicPr>
            <p:nvPr/>
          </p:nvPicPr>
          <p:blipFill>
            <a:blip r:embed="rId3">
              <a:extLst/>
            </a:blip>
            <a:stretch>
              <a:fillRect/>
            </a:stretch>
          </p:blipFill>
          <p:spPr>
            <a:xfrm>
              <a:off x="0" y="143225"/>
              <a:ext cx="2732346" cy="1138478"/>
            </a:xfrm>
            <a:prstGeom prst="rect">
              <a:avLst/>
            </a:prstGeom>
            <a:ln w="12700" cap="flat">
              <a:noFill/>
              <a:miter lim="400000"/>
            </a:ln>
            <a:effectLst/>
          </p:spPr>
        </p:pic>
        <p:sp>
          <p:nvSpPr>
            <p:cNvPr id="382" name="["/>
            <p:cNvSpPr txBox="1"/>
            <p:nvPr/>
          </p:nvSpPr>
          <p:spPr>
            <a:xfrm>
              <a:off x="2895332" y="0"/>
              <a:ext cx="414586"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7200"/>
              </a:lvl1pPr>
            </a:lstStyle>
            <a:p>
              <a:pPr/>
              <a:r>
                <a:t>[</a:t>
              </a:r>
            </a:p>
          </p:txBody>
        </p:sp>
        <p:sp>
          <p:nvSpPr>
            <p:cNvPr id="383" name="]"/>
            <p:cNvSpPr txBox="1"/>
            <p:nvPr/>
          </p:nvSpPr>
          <p:spPr>
            <a:xfrm>
              <a:off x="9228118" y="0"/>
              <a:ext cx="414586"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7200"/>
              </a:lvl1pPr>
            </a:lstStyle>
            <a:p>
              <a:pPr/>
              <a:r>
                <a:t>]</a:t>
              </a:r>
            </a:p>
          </p:txBody>
        </p:sp>
        <p:sp>
          <p:nvSpPr>
            <p:cNvPr id="384" name="Observed fraction…"/>
            <p:cNvSpPr txBox="1"/>
            <p:nvPr/>
          </p:nvSpPr>
          <p:spPr>
            <a:xfrm>
              <a:off x="3205077" y="293361"/>
              <a:ext cx="2706406" cy="8382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400"/>
              </a:pPr>
              <a:r>
                <a:rPr b="1">
                  <a:latin typeface="Helvetica"/>
                  <a:ea typeface="Helvetica"/>
                  <a:cs typeface="Helvetica"/>
                  <a:sym typeface="Helvetica"/>
                </a:rPr>
                <a:t>Observed</a:t>
              </a:r>
              <a:r>
                <a:t> fraction</a:t>
              </a:r>
            </a:p>
            <a:p>
              <a:pPr>
                <a:defRPr sz="2400"/>
              </a:pPr>
              <a:r>
                <a:t>of links in group</a:t>
              </a:r>
            </a:p>
          </p:txBody>
        </p:sp>
        <p:sp>
          <p:nvSpPr>
            <p:cNvPr id="385" name="Expected fraction…"/>
            <p:cNvSpPr txBox="1"/>
            <p:nvPr/>
          </p:nvSpPr>
          <p:spPr>
            <a:xfrm>
              <a:off x="6599241" y="293361"/>
              <a:ext cx="2655507" cy="8382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400"/>
              </a:pPr>
              <a:r>
                <a:rPr b="1">
                  <a:latin typeface="Helvetica"/>
                  <a:ea typeface="Helvetica"/>
                  <a:cs typeface="Helvetica"/>
                  <a:sym typeface="Helvetica"/>
                </a:rPr>
                <a:t>Expected</a:t>
              </a:r>
              <a:r>
                <a:t> fraction</a:t>
              </a:r>
            </a:p>
            <a:p>
              <a:pPr>
                <a:defRPr sz="2400"/>
              </a:pPr>
              <a:r>
                <a:t>of links in group</a:t>
              </a:r>
            </a:p>
          </p:txBody>
        </p:sp>
        <p:sp>
          <p:nvSpPr>
            <p:cNvPr id="386" name="-"/>
            <p:cNvSpPr txBox="1"/>
            <p:nvPr/>
          </p:nvSpPr>
          <p:spPr>
            <a:xfrm>
              <a:off x="6107277" y="0"/>
              <a:ext cx="41458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7200"/>
              </a:lvl1pPr>
            </a:lstStyle>
            <a:p>
              <a:pPr/>
              <a:r>
                <a:t>-</a:t>
              </a:r>
            </a:p>
          </p:txBody>
        </p:sp>
        <p:sp>
          <p:nvSpPr>
            <p:cNvPr id="387" name="for each of…"/>
            <p:cNvSpPr txBox="1"/>
            <p:nvPr/>
          </p:nvSpPr>
          <p:spPr>
            <a:xfrm>
              <a:off x="1200991" y="1473249"/>
              <a:ext cx="1791311"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400"/>
              </a:pPr>
              <a:r>
                <a:t>for each of </a:t>
              </a:r>
            </a:p>
            <a:p>
              <a:pPr>
                <a:defRPr sz="2400"/>
              </a:pPr>
              <a:r>
                <a:t>the modules</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2) Calculate the modularity value (Q)"/>
          <p:cNvSpPr txBox="1"/>
          <p:nvPr/>
        </p:nvSpPr>
        <p:spPr>
          <a:xfrm>
            <a:off x="1243753" y="1408974"/>
            <a:ext cx="818675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 Calculate the modularity value (Q)</a:t>
            </a:r>
          </a:p>
        </p:txBody>
      </p:sp>
      <p:pic>
        <p:nvPicPr>
          <p:cNvPr id="393" name="Imatge" descr="Imatge"/>
          <p:cNvPicPr>
            <a:picLocks noChangeAspect="1"/>
          </p:cNvPicPr>
          <p:nvPr/>
        </p:nvPicPr>
        <p:blipFill>
          <a:blip r:embed="rId3">
            <a:extLst/>
          </a:blip>
          <a:stretch>
            <a:fillRect/>
          </a:stretch>
        </p:blipFill>
        <p:spPr>
          <a:xfrm>
            <a:off x="2628073" y="3699311"/>
            <a:ext cx="7748654" cy="2354978"/>
          </a:xfrm>
          <a:prstGeom prst="rect">
            <a:avLst/>
          </a:prstGeom>
          <a:ln w="12700">
            <a:miter lim="400000"/>
          </a:ln>
        </p:spPr>
      </p:pic>
      <p:grpSp>
        <p:nvGrpSpPr>
          <p:cNvPr id="397" name="Grup"/>
          <p:cNvGrpSpPr/>
          <p:nvPr/>
        </p:nvGrpSpPr>
        <p:grpSpPr>
          <a:xfrm>
            <a:off x="3509602" y="2260606"/>
            <a:ext cx="2358391" cy="2043934"/>
            <a:chOff x="0" y="0"/>
            <a:chExt cx="2358389" cy="2043932"/>
          </a:xfrm>
        </p:grpSpPr>
        <p:sp>
          <p:nvSpPr>
            <p:cNvPr id="394" name="Number of Modules"/>
            <p:cNvSpPr txBox="1"/>
            <p:nvPr/>
          </p:nvSpPr>
          <p:spPr>
            <a:xfrm>
              <a:off x="-1" y="0"/>
              <a:ext cx="235839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solidFill>
                    <a:schemeClr val="accent3">
                      <a:satOff val="-13807"/>
                      <a:lumOff val="19329"/>
                    </a:schemeClr>
                  </a:solidFill>
                </a:defRPr>
              </a:lvl1pPr>
            </a:lstStyle>
            <a:p>
              <a:pPr/>
              <a:r>
                <a:t>Number of Modules</a:t>
              </a:r>
            </a:p>
          </p:txBody>
        </p:sp>
        <p:sp>
          <p:nvSpPr>
            <p:cNvPr id="395" name="Línia"/>
            <p:cNvSpPr/>
            <p:nvPr/>
          </p:nvSpPr>
          <p:spPr>
            <a:xfrm flipH="1">
              <a:off x="1179194" y="387329"/>
              <a:ext cx="1" cy="907738"/>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96" name="Oval"/>
            <p:cNvSpPr/>
            <p:nvPr/>
          </p:nvSpPr>
          <p:spPr>
            <a:xfrm>
              <a:off x="462556" y="1385935"/>
              <a:ext cx="1433278" cy="657998"/>
            </a:xfrm>
            <a:prstGeom prst="ellipse">
              <a:avLst/>
            </a:prstGeom>
            <a:noFill/>
            <a:ln w="38100" cap="flat">
              <a:solidFill>
                <a:schemeClr val="accent3">
                  <a:satOff val="-13807"/>
                  <a:lumOff val="19329"/>
                </a:schemeClr>
              </a:solidFill>
              <a:prstDash val="sysDot"/>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grpSp>
        <p:nvGrpSpPr>
          <p:cNvPr id="401" name="Grup"/>
          <p:cNvGrpSpPr/>
          <p:nvPr/>
        </p:nvGrpSpPr>
        <p:grpSpPr>
          <a:xfrm>
            <a:off x="4810764" y="2541443"/>
            <a:ext cx="2967241" cy="2263526"/>
            <a:chOff x="0" y="0"/>
            <a:chExt cx="2967240" cy="2263524"/>
          </a:xfrm>
        </p:grpSpPr>
        <p:sp>
          <p:nvSpPr>
            <p:cNvPr id="398" name="Number of links between…"/>
            <p:cNvSpPr txBox="1"/>
            <p:nvPr/>
          </p:nvSpPr>
          <p:spPr>
            <a:xfrm>
              <a:off x="0" y="-1"/>
              <a:ext cx="2967241"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000">
                  <a:solidFill>
                    <a:schemeClr val="accent3">
                      <a:satOff val="-13807"/>
                      <a:lumOff val="19329"/>
                    </a:schemeClr>
                  </a:solidFill>
                </a:defRPr>
              </a:pPr>
              <a:r>
                <a:t>Number of links between</a:t>
              </a:r>
            </a:p>
            <a:p>
              <a:pPr>
                <a:defRPr sz="2000">
                  <a:solidFill>
                    <a:schemeClr val="accent3">
                      <a:satOff val="-13807"/>
                      <a:lumOff val="19329"/>
                    </a:schemeClr>
                  </a:solidFill>
                </a:defRPr>
              </a:pPr>
              <a:r>
                <a:t>nodes in module ’s'</a:t>
              </a:r>
            </a:p>
          </p:txBody>
        </p:sp>
        <p:sp>
          <p:nvSpPr>
            <p:cNvPr id="399" name="Línia"/>
            <p:cNvSpPr/>
            <p:nvPr/>
          </p:nvSpPr>
          <p:spPr>
            <a:xfrm flipH="1">
              <a:off x="1391462" y="696284"/>
              <a:ext cx="1" cy="629848"/>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00" name="Oval"/>
            <p:cNvSpPr/>
            <p:nvPr/>
          </p:nvSpPr>
          <p:spPr>
            <a:xfrm>
              <a:off x="948949" y="1393888"/>
              <a:ext cx="885026" cy="869637"/>
            </a:xfrm>
            <a:prstGeom prst="ellipse">
              <a:avLst/>
            </a:prstGeom>
            <a:noFill/>
            <a:ln w="38100" cap="flat">
              <a:solidFill>
                <a:schemeClr val="accent3">
                  <a:satOff val="-13807"/>
                  <a:lumOff val="19329"/>
                </a:schemeClr>
              </a:solidFill>
              <a:prstDash val="sysDot"/>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grpSp>
        <p:nvGrpSpPr>
          <p:cNvPr id="405" name="Grup"/>
          <p:cNvGrpSpPr/>
          <p:nvPr/>
        </p:nvGrpSpPr>
        <p:grpSpPr>
          <a:xfrm>
            <a:off x="5023032" y="4958291"/>
            <a:ext cx="2358391" cy="2322271"/>
            <a:chOff x="0" y="0"/>
            <a:chExt cx="2358389" cy="2322270"/>
          </a:xfrm>
        </p:grpSpPr>
        <p:sp>
          <p:nvSpPr>
            <p:cNvPr id="402" name="Number of links…"/>
            <p:cNvSpPr txBox="1"/>
            <p:nvPr/>
          </p:nvSpPr>
          <p:spPr>
            <a:xfrm>
              <a:off x="0" y="1611070"/>
              <a:ext cx="2358390"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000">
                  <a:solidFill>
                    <a:schemeClr val="accent3">
                      <a:satOff val="-13807"/>
                      <a:lumOff val="19329"/>
                    </a:schemeClr>
                  </a:solidFill>
                </a:defRPr>
              </a:pPr>
              <a:r>
                <a:t>Number of links </a:t>
              </a:r>
            </a:p>
            <a:p>
              <a:pPr>
                <a:defRPr sz="2000">
                  <a:solidFill>
                    <a:schemeClr val="accent3">
                      <a:satOff val="-13807"/>
                      <a:lumOff val="19329"/>
                    </a:schemeClr>
                  </a:solidFill>
                </a:defRPr>
              </a:pPr>
              <a:r>
                <a:t>in the network </a:t>
              </a:r>
            </a:p>
          </p:txBody>
        </p:sp>
        <p:sp>
          <p:nvSpPr>
            <p:cNvPr id="403" name="Línia"/>
            <p:cNvSpPr/>
            <p:nvPr/>
          </p:nvSpPr>
          <p:spPr>
            <a:xfrm flipV="1">
              <a:off x="1179194" y="940407"/>
              <a:ext cx="1" cy="618943"/>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04" name="Oval"/>
            <p:cNvSpPr/>
            <p:nvPr/>
          </p:nvSpPr>
          <p:spPr>
            <a:xfrm>
              <a:off x="736682" y="0"/>
              <a:ext cx="885026" cy="869637"/>
            </a:xfrm>
            <a:prstGeom prst="ellipse">
              <a:avLst/>
            </a:prstGeom>
            <a:noFill/>
            <a:ln w="38100" cap="flat">
              <a:solidFill>
                <a:schemeClr val="accent3">
                  <a:satOff val="-13807"/>
                  <a:lumOff val="19329"/>
                </a:schemeClr>
              </a:solidFill>
              <a:prstDash val="sysDot"/>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grpSp>
        <p:nvGrpSpPr>
          <p:cNvPr id="409" name="Grup"/>
          <p:cNvGrpSpPr/>
          <p:nvPr/>
        </p:nvGrpSpPr>
        <p:grpSpPr>
          <a:xfrm>
            <a:off x="7491728" y="2531918"/>
            <a:ext cx="2967241" cy="2286639"/>
            <a:chOff x="0" y="0"/>
            <a:chExt cx="2967240" cy="2286637"/>
          </a:xfrm>
        </p:grpSpPr>
        <p:sp>
          <p:nvSpPr>
            <p:cNvPr id="406" name="Sum of degrees…"/>
            <p:cNvSpPr txBox="1"/>
            <p:nvPr/>
          </p:nvSpPr>
          <p:spPr>
            <a:xfrm>
              <a:off x="0" y="-1"/>
              <a:ext cx="2967241"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000">
                  <a:solidFill>
                    <a:schemeClr val="accent3">
                      <a:satOff val="-13807"/>
                      <a:lumOff val="19329"/>
                    </a:schemeClr>
                  </a:solidFill>
                </a:defRPr>
              </a:pPr>
              <a:r>
                <a:t>Sum of degrees</a:t>
              </a:r>
            </a:p>
            <a:p>
              <a:pPr>
                <a:defRPr sz="2000">
                  <a:solidFill>
                    <a:schemeClr val="accent3">
                      <a:satOff val="-13807"/>
                      <a:lumOff val="19329"/>
                    </a:schemeClr>
                  </a:solidFill>
                </a:defRPr>
              </a:pPr>
              <a:r>
                <a:t>of nodes in module ’s'</a:t>
              </a:r>
            </a:p>
          </p:txBody>
        </p:sp>
        <p:sp>
          <p:nvSpPr>
            <p:cNvPr id="407" name="Línia"/>
            <p:cNvSpPr/>
            <p:nvPr/>
          </p:nvSpPr>
          <p:spPr>
            <a:xfrm flipH="1">
              <a:off x="1137221" y="739652"/>
              <a:ext cx="1" cy="629848"/>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08" name="Oval"/>
            <p:cNvSpPr/>
            <p:nvPr/>
          </p:nvSpPr>
          <p:spPr>
            <a:xfrm>
              <a:off x="694708" y="1417001"/>
              <a:ext cx="885027" cy="869637"/>
            </a:xfrm>
            <a:prstGeom prst="ellipse">
              <a:avLst/>
            </a:prstGeom>
            <a:noFill/>
            <a:ln w="38100" cap="flat">
              <a:solidFill>
                <a:schemeClr val="accent3">
                  <a:satOff val="-13807"/>
                  <a:lumOff val="19329"/>
                </a:schemeClr>
              </a:solidFill>
              <a:prstDash val="sysDot"/>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sp>
        <p:nvSpPr>
          <p:cNvPr id="410" name="Girvan and Newman PNAS 99:7821 (2002)"/>
          <p:cNvSpPr txBox="1"/>
          <p:nvPr/>
        </p:nvSpPr>
        <p:spPr>
          <a:xfrm>
            <a:off x="6632928" y="8398276"/>
            <a:ext cx="5992466" cy="4699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Girvan and Newman </a:t>
            </a:r>
            <a:r>
              <a:rPr b="1">
                <a:latin typeface="Helvetica"/>
                <a:ea typeface="Helvetica"/>
                <a:cs typeface="Helvetica"/>
                <a:sym typeface="Helvetica"/>
              </a:rPr>
              <a:t>PNAS</a:t>
            </a:r>
            <a:r>
              <a:t> 99:7821 (2002)</a:t>
            </a:r>
          </a:p>
        </p:txBody>
      </p:sp>
      <p:grpSp>
        <p:nvGrpSpPr>
          <p:cNvPr id="414" name="Grup"/>
          <p:cNvGrpSpPr/>
          <p:nvPr/>
        </p:nvGrpSpPr>
        <p:grpSpPr>
          <a:xfrm>
            <a:off x="9487284" y="2139254"/>
            <a:ext cx="3210109" cy="2286639"/>
            <a:chOff x="0" y="0"/>
            <a:chExt cx="3210107" cy="2286637"/>
          </a:xfrm>
        </p:grpSpPr>
        <p:sp>
          <p:nvSpPr>
            <p:cNvPr id="411" name="Taking square to obtain link probability"/>
            <p:cNvSpPr txBox="1"/>
            <p:nvPr/>
          </p:nvSpPr>
          <p:spPr>
            <a:xfrm>
              <a:off x="585851" y="-1"/>
              <a:ext cx="2624257"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chemeClr val="accent3">
                      <a:satOff val="-13807"/>
                      <a:lumOff val="19329"/>
                    </a:schemeClr>
                  </a:solidFill>
                </a:defRPr>
              </a:lvl1pPr>
            </a:lstStyle>
            <a:p>
              <a:pPr/>
              <a:r>
                <a:t>Taking square to obtain link probability</a:t>
              </a:r>
            </a:p>
          </p:txBody>
        </p:sp>
        <p:sp>
          <p:nvSpPr>
            <p:cNvPr id="412" name="Línia"/>
            <p:cNvSpPr/>
            <p:nvPr/>
          </p:nvSpPr>
          <p:spPr>
            <a:xfrm flipH="1">
              <a:off x="779987" y="801709"/>
              <a:ext cx="676820" cy="676820"/>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13" name="Oval"/>
            <p:cNvSpPr/>
            <p:nvPr/>
          </p:nvSpPr>
          <p:spPr>
            <a:xfrm>
              <a:off x="0" y="1417001"/>
              <a:ext cx="885026" cy="869637"/>
            </a:xfrm>
            <a:prstGeom prst="ellipse">
              <a:avLst/>
            </a:prstGeom>
            <a:noFill/>
            <a:ln w="38100" cap="flat">
              <a:solidFill>
                <a:schemeClr val="accent3">
                  <a:satOff val="-13807"/>
                  <a:lumOff val="19329"/>
                </a:schemeClr>
              </a:solidFill>
              <a:prstDash val="sysDot"/>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1" grpId="2"/>
      <p:bldP build="whole" bldLvl="1" animBg="1" rev="0" advAuto="0" spid="414" grpId="5"/>
      <p:bldP build="whole" bldLvl="1" animBg="1" rev="0" advAuto="0" spid="405" grpId="3"/>
      <p:bldP build="whole" bldLvl="1" animBg="1" rev="0" advAuto="0" spid="397" grpId="1"/>
      <p:bldP build="whole" bldLvl="1" animBg="1" rev="0" advAuto="0" spid="409" grpId="4"/>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Example (1/2)"/>
          <p:cNvSpPr txBox="1"/>
          <p:nvPr/>
        </p:nvSpPr>
        <p:spPr>
          <a:xfrm>
            <a:off x="468500" y="305459"/>
            <a:ext cx="3649205"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Example (1/2)</a:t>
            </a:r>
          </a:p>
        </p:txBody>
      </p:sp>
      <p:grpSp>
        <p:nvGrpSpPr>
          <p:cNvPr id="432" name="Grup"/>
          <p:cNvGrpSpPr/>
          <p:nvPr/>
        </p:nvGrpSpPr>
        <p:grpSpPr>
          <a:xfrm>
            <a:off x="1089562" y="2235026"/>
            <a:ext cx="3989312" cy="1902747"/>
            <a:chOff x="0" y="0"/>
            <a:chExt cx="3989311" cy="1902745"/>
          </a:xfrm>
        </p:grpSpPr>
        <p:sp>
          <p:nvSpPr>
            <p:cNvPr id="419" name="Línia"/>
            <p:cNvSpPr/>
            <p:nvPr/>
          </p:nvSpPr>
          <p:spPr>
            <a:xfrm flipV="1">
              <a:off x="206140" y="203799"/>
              <a:ext cx="1" cy="1455703"/>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20" name="Línia"/>
            <p:cNvSpPr/>
            <p:nvPr/>
          </p:nvSpPr>
          <p:spPr>
            <a:xfrm flipH="1" flipV="1">
              <a:off x="148614" y="83550"/>
              <a:ext cx="1149479" cy="883963"/>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21" name="Línia"/>
            <p:cNvSpPr/>
            <p:nvPr/>
          </p:nvSpPr>
          <p:spPr>
            <a:xfrm>
              <a:off x="1353176" y="936135"/>
              <a:ext cx="1282959"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22" name="Línia"/>
            <p:cNvSpPr/>
            <p:nvPr/>
          </p:nvSpPr>
          <p:spPr>
            <a:xfrm flipH="1" flipV="1">
              <a:off x="2651555" y="878696"/>
              <a:ext cx="1159324" cy="82115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23" name="Línia"/>
            <p:cNvSpPr/>
            <p:nvPr/>
          </p:nvSpPr>
          <p:spPr>
            <a:xfrm flipV="1">
              <a:off x="202081" y="856347"/>
              <a:ext cx="1170296" cy="865858"/>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24" name="Línia"/>
            <p:cNvSpPr/>
            <p:nvPr/>
          </p:nvSpPr>
          <p:spPr>
            <a:xfrm flipV="1">
              <a:off x="2704433" y="216489"/>
              <a:ext cx="1053567" cy="726148"/>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25" name="Oval"/>
            <p:cNvSpPr/>
            <p:nvPr/>
          </p:nvSpPr>
          <p:spPr>
            <a:xfrm>
              <a:off x="0" y="0"/>
              <a:ext cx="412281"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26" name="Oval"/>
            <p:cNvSpPr/>
            <p:nvPr/>
          </p:nvSpPr>
          <p:spPr>
            <a:xfrm>
              <a:off x="2456239" y="722915"/>
              <a:ext cx="412281"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27" name="Oval"/>
            <p:cNvSpPr/>
            <p:nvPr/>
          </p:nvSpPr>
          <p:spPr>
            <a:xfrm>
              <a:off x="1178225" y="722915"/>
              <a:ext cx="412281"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28" name="Línia"/>
            <p:cNvSpPr/>
            <p:nvPr/>
          </p:nvSpPr>
          <p:spPr>
            <a:xfrm flipV="1">
              <a:off x="3783171" y="287379"/>
              <a:ext cx="1" cy="1455702"/>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29" name="Oval"/>
            <p:cNvSpPr/>
            <p:nvPr/>
          </p:nvSpPr>
          <p:spPr>
            <a:xfrm>
              <a:off x="0" y="1485275"/>
              <a:ext cx="412281"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50800" dist="63500" dir="2700000">
                <a:srgbClr val="000000">
                  <a:alpha val="5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30" name="Oval"/>
            <p:cNvSpPr/>
            <p:nvPr/>
          </p:nvSpPr>
          <p:spPr>
            <a:xfrm>
              <a:off x="3577030" y="0"/>
              <a:ext cx="412282"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31" name="Oval"/>
            <p:cNvSpPr/>
            <p:nvPr/>
          </p:nvSpPr>
          <p:spPr>
            <a:xfrm>
              <a:off x="3577030" y="1485275"/>
              <a:ext cx="412282"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sp>
        <p:nvSpPr>
          <p:cNvPr id="433" name="Línia"/>
          <p:cNvSpPr/>
          <p:nvPr/>
        </p:nvSpPr>
        <p:spPr>
          <a:xfrm flipV="1">
            <a:off x="1891396" y="1521498"/>
            <a:ext cx="1" cy="2826434"/>
          </a:xfrm>
          <a:prstGeom prst="line">
            <a:avLst/>
          </a:prstGeom>
          <a:ln w="63500">
            <a:solidFill>
              <a:srgbClr val="FF2600"/>
            </a:solidFill>
            <a:custDash>
              <a:ds d="200000" sp="200000"/>
            </a:custDash>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434" name="s2"/>
          <p:cNvSpPr txBox="1"/>
          <p:nvPr/>
        </p:nvSpPr>
        <p:spPr>
          <a:xfrm>
            <a:off x="3080787" y="1270242"/>
            <a:ext cx="53448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t>
            </a:r>
            <a:r>
              <a:rPr baseline="-5999"/>
              <a:t>2</a:t>
            </a:r>
          </a:p>
        </p:txBody>
      </p:sp>
      <p:sp>
        <p:nvSpPr>
          <p:cNvPr id="435" name="s1"/>
          <p:cNvSpPr txBox="1"/>
          <p:nvPr/>
        </p:nvSpPr>
        <p:spPr>
          <a:xfrm>
            <a:off x="1023748" y="1270242"/>
            <a:ext cx="53448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t>
            </a:r>
            <a:r>
              <a:rPr baseline="-5999"/>
              <a:t>1</a:t>
            </a:r>
          </a:p>
        </p:txBody>
      </p:sp>
      <p:pic>
        <p:nvPicPr>
          <p:cNvPr id="436" name="Imatge" descr="Imatge"/>
          <p:cNvPicPr>
            <a:picLocks noChangeAspect="1"/>
          </p:cNvPicPr>
          <p:nvPr/>
        </p:nvPicPr>
        <p:blipFill>
          <a:blip r:embed="rId3">
            <a:extLst/>
          </a:blip>
          <a:stretch>
            <a:fillRect/>
          </a:stretch>
        </p:blipFill>
        <p:spPr>
          <a:xfrm>
            <a:off x="976026" y="7435120"/>
            <a:ext cx="3787545" cy="1151114"/>
          </a:xfrm>
          <a:prstGeom prst="rect">
            <a:avLst/>
          </a:prstGeom>
          <a:ln w="12700">
            <a:miter lim="400000"/>
          </a:ln>
        </p:spPr>
      </p:pic>
      <p:pic>
        <p:nvPicPr>
          <p:cNvPr id="437" name="Imatge" descr="Imatge"/>
          <p:cNvPicPr>
            <a:picLocks noChangeAspect="1"/>
          </p:cNvPicPr>
          <p:nvPr/>
        </p:nvPicPr>
        <p:blipFill>
          <a:blip r:embed="rId4">
            <a:extLst/>
          </a:blip>
          <a:stretch>
            <a:fillRect/>
          </a:stretch>
        </p:blipFill>
        <p:spPr>
          <a:xfrm>
            <a:off x="6338416" y="1831634"/>
            <a:ext cx="5120653" cy="1280161"/>
          </a:xfrm>
          <a:prstGeom prst="rect">
            <a:avLst/>
          </a:prstGeom>
          <a:ln w="12700">
            <a:miter lim="400000"/>
          </a:ln>
        </p:spPr>
      </p:pic>
      <p:pic>
        <p:nvPicPr>
          <p:cNvPr id="438" name="Imatge" descr="Imatge"/>
          <p:cNvPicPr>
            <a:picLocks noChangeAspect="1"/>
          </p:cNvPicPr>
          <p:nvPr/>
        </p:nvPicPr>
        <p:blipFill>
          <a:blip r:embed="rId5">
            <a:extLst/>
          </a:blip>
          <a:stretch>
            <a:fillRect/>
          </a:stretch>
        </p:blipFill>
        <p:spPr>
          <a:xfrm>
            <a:off x="6338416" y="3346425"/>
            <a:ext cx="5120653" cy="1280162"/>
          </a:xfrm>
          <a:prstGeom prst="rect">
            <a:avLst/>
          </a:prstGeom>
          <a:ln w="12700">
            <a:miter lim="400000"/>
          </a:ln>
        </p:spPr>
      </p:pic>
      <p:pic>
        <p:nvPicPr>
          <p:cNvPr id="439" name="Imatge" descr="Imatge"/>
          <p:cNvPicPr>
            <a:picLocks noChangeAspect="1"/>
          </p:cNvPicPr>
          <p:nvPr/>
        </p:nvPicPr>
        <p:blipFill>
          <a:blip r:embed="rId6">
            <a:extLst/>
          </a:blip>
          <a:stretch>
            <a:fillRect/>
          </a:stretch>
        </p:blipFill>
        <p:spPr>
          <a:xfrm>
            <a:off x="6323067" y="5182140"/>
            <a:ext cx="4434854" cy="502921"/>
          </a:xfrm>
          <a:prstGeom prst="rect">
            <a:avLst/>
          </a:prstGeom>
          <a:ln w="12700">
            <a:miter lim="400000"/>
          </a:ln>
        </p:spPr>
      </p:pic>
      <p:grpSp>
        <p:nvGrpSpPr>
          <p:cNvPr id="455" name="Grup"/>
          <p:cNvGrpSpPr/>
          <p:nvPr/>
        </p:nvGrpSpPr>
        <p:grpSpPr>
          <a:xfrm>
            <a:off x="1902535" y="4670859"/>
            <a:ext cx="2356506" cy="2231176"/>
            <a:chOff x="0" y="0"/>
            <a:chExt cx="2356504" cy="2231175"/>
          </a:xfrm>
        </p:grpSpPr>
        <p:sp>
          <p:nvSpPr>
            <p:cNvPr id="440" name="Rectangle"/>
            <p:cNvSpPr/>
            <p:nvPr/>
          </p:nvSpPr>
          <p:spPr>
            <a:xfrm>
              <a:off x="0" y="0"/>
              <a:ext cx="2356505" cy="2231176"/>
            </a:xfrm>
            <a:prstGeom prst="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41" name="1:1"/>
            <p:cNvSpPr/>
            <p:nvPr/>
          </p:nvSpPr>
          <p:spPr>
            <a:xfrm>
              <a:off x="502607" y="147758"/>
              <a:ext cx="166303"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42" name="1:1"/>
            <p:cNvSpPr/>
            <p:nvPr/>
          </p:nvSpPr>
          <p:spPr>
            <a:xfrm>
              <a:off x="109661" y="488881"/>
              <a:ext cx="166303" cy="17083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43" name="1:1"/>
            <p:cNvSpPr/>
            <p:nvPr/>
          </p:nvSpPr>
          <p:spPr>
            <a:xfrm>
              <a:off x="895333" y="147758"/>
              <a:ext cx="166303"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44" name="1:1"/>
            <p:cNvSpPr/>
            <p:nvPr/>
          </p:nvSpPr>
          <p:spPr>
            <a:xfrm>
              <a:off x="109661" y="868779"/>
              <a:ext cx="166303" cy="17083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45" name="1:1"/>
            <p:cNvSpPr/>
            <p:nvPr/>
          </p:nvSpPr>
          <p:spPr>
            <a:xfrm>
              <a:off x="502607" y="868779"/>
              <a:ext cx="166303" cy="17083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46" name="1:1"/>
            <p:cNvSpPr/>
            <p:nvPr/>
          </p:nvSpPr>
          <p:spPr>
            <a:xfrm>
              <a:off x="895333" y="488881"/>
              <a:ext cx="166303" cy="17083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47" name="1:1"/>
            <p:cNvSpPr/>
            <p:nvPr/>
          </p:nvSpPr>
          <p:spPr>
            <a:xfrm>
              <a:off x="1680895" y="1178876"/>
              <a:ext cx="166304"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48" name="1:1"/>
            <p:cNvSpPr/>
            <p:nvPr/>
          </p:nvSpPr>
          <p:spPr>
            <a:xfrm>
              <a:off x="1287949" y="1519999"/>
              <a:ext cx="166304"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49" name="1:1"/>
            <p:cNvSpPr/>
            <p:nvPr/>
          </p:nvSpPr>
          <p:spPr>
            <a:xfrm>
              <a:off x="2073621" y="1178876"/>
              <a:ext cx="166303"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50" name="1:1"/>
            <p:cNvSpPr/>
            <p:nvPr/>
          </p:nvSpPr>
          <p:spPr>
            <a:xfrm>
              <a:off x="1287949" y="1899897"/>
              <a:ext cx="166304"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51" name="1:1"/>
            <p:cNvSpPr/>
            <p:nvPr/>
          </p:nvSpPr>
          <p:spPr>
            <a:xfrm>
              <a:off x="1680895" y="1899897"/>
              <a:ext cx="166304"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52" name="1:1"/>
            <p:cNvSpPr/>
            <p:nvPr/>
          </p:nvSpPr>
          <p:spPr>
            <a:xfrm>
              <a:off x="2073621" y="1519999"/>
              <a:ext cx="166303"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53" name="1:1"/>
            <p:cNvSpPr/>
            <p:nvPr/>
          </p:nvSpPr>
          <p:spPr>
            <a:xfrm>
              <a:off x="895333" y="1178876"/>
              <a:ext cx="166303"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54" name="1:1"/>
            <p:cNvSpPr/>
            <p:nvPr/>
          </p:nvSpPr>
          <p:spPr>
            <a:xfrm>
              <a:off x="1288059" y="868779"/>
              <a:ext cx="166304" cy="17083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sp>
        <p:nvSpPr>
          <p:cNvPr id="456" name="Rectangle"/>
          <p:cNvSpPr/>
          <p:nvPr/>
        </p:nvSpPr>
        <p:spPr>
          <a:xfrm>
            <a:off x="1926668" y="4668012"/>
            <a:ext cx="732869" cy="771541"/>
          </a:xfrm>
          <a:prstGeom prst="rect">
            <a:avLst/>
          </a:prstGeom>
          <a:ln w="63500">
            <a:solidFill>
              <a:srgbClr val="FF2600"/>
            </a:solidFill>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457" name="Rectangle"/>
          <p:cNvSpPr/>
          <p:nvPr/>
        </p:nvSpPr>
        <p:spPr>
          <a:xfrm>
            <a:off x="2679188" y="5444935"/>
            <a:ext cx="1561724" cy="1428196"/>
          </a:xfrm>
          <a:prstGeom prst="rect">
            <a:avLst/>
          </a:prstGeom>
          <a:ln w="63500">
            <a:solidFill>
              <a:srgbClr val="FF2600"/>
            </a:solidFill>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8" grpId="2"/>
      <p:bldP build="whole" bldLvl="1" animBg="1" rev="0" advAuto="0" spid="439" grpId="3"/>
      <p:bldP build="whole" bldLvl="1" animBg="1" rev="0" advAuto="0" spid="437"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74" name="Grup"/>
          <p:cNvGrpSpPr/>
          <p:nvPr/>
        </p:nvGrpSpPr>
        <p:grpSpPr>
          <a:xfrm>
            <a:off x="1089562" y="2235026"/>
            <a:ext cx="3989312" cy="1902747"/>
            <a:chOff x="0" y="0"/>
            <a:chExt cx="3989311" cy="1902745"/>
          </a:xfrm>
        </p:grpSpPr>
        <p:sp>
          <p:nvSpPr>
            <p:cNvPr id="461" name="Línia"/>
            <p:cNvSpPr/>
            <p:nvPr/>
          </p:nvSpPr>
          <p:spPr>
            <a:xfrm flipV="1">
              <a:off x="206140" y="203799"/>
              <a:ext cx="1" cy="1455703"/>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62" name="Línia"/>
            <p:cNvSpPr/>
            <p:nvPr/>
          </p:nvSpPr>
          <p:spPr>
            <a:xfrm flipH="1" flipV="1">
              <a:off x="148614" y="83550"/>
              <a:ext cx="1149479" cy="883963"/>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63" name="Línia"/>
            <p:cNvSpPr/>
            <p:nvPr/>
          </p:nvSpPr>
          <p:spPr>
            <a:xfrm>
              <a:off x="1353176" y="936135"/>
              <a:ext cx="1282959"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64" name="Línia"/>
            <p:cNvSpPr/>
            <p:nvPr/>
          </p:nvSpPr>
          <p:spPr>
            <a:xfrm flipH="1" flipV="1">
              <a:off x="2651555" y="878696"/>
              <a:ext cx="1159324" cy="82115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65" name="Línia"/>
            <p:cNvSpPr/>
            <p:nvPr/>
          </p:nvSpPr>
          <p:spPr>
            <a:xfrm flipV="1">
              <a:off x="202081" y="856347"/>
              <a:ext cx="1170296" cy="865858"/>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66" name="Línia"/>
            <p:cNvSpPr/>
            <p:nvPr/>
          </p:nvSpPr>
          <p:spPr>
            <a:xfrm flipV="1">
              <a:off x="2704433" y="216489"/>
              <a:ext cx="1053567" cy="726148"/>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67" name="Oval"/>
            <p:cNvSpPr/>
            <p:nvPr/>
          </p:nvSpPr>
          <p:spPr>
            <a:xfrm>
              <a:off x="0" y="0"/>
              <a:ext cx="412281"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68" name="Oval"/>
            <p:cNvSpPr/>
            <p:nvPr/>
          </p:nvSpPr>
          <p:spPr>
            <a:xfrm>
              <a:off x="2456239" y="722915"/>
              <a:ext cx="412281"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69" name="Oval"/>
            <p:cNvSpPr/>
            <p:nvPr/>
          </p:nvSpPr>
          <p:spPr>
            <a:xfrm>
              <a:off x="1178225" y="722915"/>
              <a:ext cx="412281"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70" name="Línia"/>
            <p:cNvSpPr/>
            <p:nvPr/>
          </p:nvSpPr>
          <p:spPr>
            <a:xfrm flipV="1">
              <a:off x="3783171" y="287379"/>
              <a:ext cx="1" cy="1455702"/>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71" name="Oval"/>
            <p:cNvSpPr/>
            <p:nvPr/>
          </p:nvSpPr>
          <p:spPr>
            <a:xfrm>
              <a:off x="0" y="1485275"/>
              <a:ext cx="412281"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50800" dist="63500" dir="2700000">
                <a:srgbClr val="000000">
                  <a:alpha val="5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72" name="Oval"/>
            <p:cNvSpPr/>
            <p:nvPr/>
          </p:nvSpPr>
          <p:spPr>
            <a:xfrm>
              <a:off x="3577030" y="0"/>
              <a:ext cx="412282"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73" name="Oval"/>
            <p:cNvSpPr/>
            <p:nvPr/>
          </p:nvSpPr>
          <p:spPr>
            <a:xfrm>
              <a:off x="3577030" y="1485275"/>
              <a:ext cx="412282" cy="417471"/>
            </a:xfrm>
            <a:prstGeom prst="ellipse">
              <a:avLst/>
            </a:prstGeom>
            <a:gradFill flip="none" rotWithShape="1">
              <a:gsLst>
                <a:gs pos="0">
                  <a:srgbClr val="62FDF6"/>
                </a:gs>
                <a:gs pos="43355">
                  <a:srgbClr val="349FC1"/>
                </a:gs>
                <a:gs pos="100000">
                  <a:srgbClr val="06418C"/>
                </a:gs>
              </a:gsLst>
              <a:path path="shape">
                <a:fillToRect l="38110" t="38740" r="61889" b="61259"/>
              </a:path>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sp>
        <p:nvSpPr>
          <p:cNvPr id="475" name="Línia"/>
          <p:cNvSpPr/>
          <p:nvPr/>
        </p:nvSpPr>
        <p:spPr>
          <a:xfrm flipV="1">
            <a:off x="3084218" y="1524345"/>
            <a:ext cx="1" cy="2613428"/>
          </a:xfrm>
          <a:prstGeom prst="line">
            <a:avLst/>
          </a:prstGeom>
          <a:ln w="63500">
            <a:solidFill>
              <a:srgbClr val="FF2600"/>
            </a:solidFill>
            <a:custDash>
              <a:ds d="200000" sp="200000"/>
            </a:custDash>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476" name="s2"/>
          <p:cNvSpPr txBox="1"/>
          <p:nvPr/>
        </p:nvSpPr>
        <p:spPr>
          <a:xfrm>
            <a:off x="4086194" y="1270242"/>
            <a:ext cx="53448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t>
            </a:r>
            <a:r>
              <a:rPr baseline="-5999"/>
              <a:t>2</a:t>
            </a:r>
          </a:p>
        </p:txBody>
      </p:sp>
      <p:sp>
        <p:nvSpPr>
          <p:cNvPr id="477" name="s1"/>
          <p:cNvSpPr txBox="1"/>
          <p:nvPr/>
        </p:nvSpPr>
        <p:spPr>
          <a:xfrm>
            <a:off x="1741521" y="1270242"/>
            <a:ext cx="53448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t>
            </a:r>
            <a:r>
              <a:rPr baseline="-5999"/>
              <a:t>1</a:t>
            </a:r>
          </a:p>
        </p:txBody>
      </p:sp>
      <p:sp>
        <p:nvSpPr>
          <p:cNvPr id="478" name="Example (2/2)"/>
          <p:cNvSpPr txBox="1"/>
          <p:nvPr/>
        </p:nvSpPr>
        <p:spPr>
          <a:xfrm>
            <a:off x="468500" y="305459"/>
            <a:ext cx="3649205"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Example (2/2)</a:t>
            </a:r>
          </a:p>
        </p:txBody>
      </p:sp>
      <p:pic>
        <p:nvPicPr>
          <p:cNvPr id="479" name="Imatge" descr="Imatge"/>
          <p:cNvPicPr>
            <a:picLocks noChangeAspect="1"/>
          </p:cNvPicPr>
          <p:nvPr/>
        </p:nvPicPr>
        <p:blipFill>
          <a:blip r:embed="rId3">
            <a:extLst/>
          </a:blip>
          <a:stretch>
            <a:fillRect/>
          </a:stretch>
        </p:blipFill>
        <p:spPr>
          <a:xfrm>
            <a:off x="6430867" y="1728349"/>
            <a:ext cx="5120654" cy="1280161"/>
          </a:xfrm>
          <a:prstGeom prst="rect">
            <a:avLst/>
          </a:prstGeom>
          <a:ln w="12700">
            <a:miter lim="400000"/>
          </a:ln>
        </p:spPr>
      </p:pic>
      <p:pic>
        <p:nvPicPr>
          <p:cNvPr id="480" name="Imatge" descr="Imatge"/>
          <p:cNvPicPr>
            <a:picLocks noChangeAspect="1"/>
          </p:cNvPicPr>
          <p:nvPr/>
        </p:nvPicPr>
        <p:blipFill>
          <a:blip r:embed="rId4">
            <a:extLst/>
          </a:blip>
          <a:stretch>
            <a:fillRect/>
          </a:stretch>
        </p:blipFill>
        <p:spPr>
          <a:xfrm>
            <a:off x="6435478" y="3740165"/>
            <a:ext cx="3520441" cy="502921"/>
          </a:xfrm>
          <a:prstGeom prst="rect">
            <a:avLst/>
          </a:prstGeom>
          <a:ln w="12700">
            <a:miter lim="400000"/>
          </a:ln>
        </p:spPr>
      </p:pic>
      <p:pic>
        <p:nvPicPr>
          <p:cNvPr id="481" name="Imatge" descr="Imatge"/>
          <p:cNvPicPr>
            <a:picLocks noChangeAspect="1"/>
          </p:cNvPicPr>
          <p:nvPr/>
        </p:nvPicPr>
        <p:blipFill>
          <a:blip r:embed="rId5">
            <a:extLst/>
          </a:blip>
          <a:stretch>
            <a:fillRect/>
          </a:stretch>
        </p:blipFill>
        <p:spPr>
          <a:xfrm>
            <a:off x="6461320" y="5182139"/>
            <a:ext cx="5852173" cy="502921"/>
          </a:xfrm>
          <a:prstGeom prst="rect">
            <a:avLst/>
          </a:prstGeom>
          <a:ln w="12700">
            <a:miter lim="400000"/>
          </a:ln>
        </p:spPr>
      </p:pic>
      <p:pic>
        <p:nvPicPr>
          <p:cNvPr id="482" name="Imatge" descr="Imatge"/>
          <p:cNvPicPr>
            <a:picLocks noChangeAspect="1"/>
          </p:cNvPicPr>
          <p:nvPr/>
        </p:nvPicPr>
        <p:blipFill>
          <a:blip r:embed="rId6">
            <a:extLst/>
          </a:blip>
          <a:stretch>
            <a:fillRect/>
          </a:stretch>
        </p:blipFill>
        <p:spPr>
          <a:xfrm>
            <a:off x="976026" y="7435120"/>
            <a:ext cx="3787545" cy="1151114"/>
          </a:xfrm>
          <a:prstGeom prst="rect">
            <a:avLst/>
          </a:prstGeom>
          <a:ln w="12700">
            <a:miter lim="400000"/>
          </a:ln>
        </p:spPr>
      </p:pic>
      <p:grpSp>
        <p:nvGrpSpPr>
          <p:cNvPr id="498" name="Grup"/>
          <p:cNvGrpSpPr/>
          <p:nvPr/>
        </p:nvGrpSpPr>
        <p:grpSpPr>
          <a:xfrm>
            <a:off x="1902535" y="4670859"/>
            <a:ext cx="2356506" cy="2231176"/>
            <a:chOff x="0" y="0"/>
            <a:chExt cx="2356504" cy="2231175"/>
          </a:xfrm>
        </p:grpSpPr>
        <p:sp>
          <p:nvSpPr>
            <p:cNvPr id="483" name="Rectangle"/>
            <p:cNvSpPr/>
            <p:nvPr/>
          </p:nvSpPr>
          <p:spPr>
            <a:xfrm>
              <a:off x="0" y="0"/>
              <a:ext cx="2356505" cy="2231176"/>
            </a:xfrm>
            <a:prstGeom prst="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84" name="1:1"/>
            <p:cNvSpPr/>
            <p:nvPr/>
          </p:nvSpPr>
          <p:spPr>
            <a:xfrm>
              <a:off x="502607" y="147758"/>
              <a:ext cx="166303"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85" name="1:1"/>
            <p:cNvSpPr/>
            <p:nvPr/>
          </p:nvSpPr>
          <p:spPr>
            <a:xfrm>
              <a:off x="109661" y="488881"/>
              <a:ext cx="166303" cy="17083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86" name="1:1"/>
            <p:cNvSpPr/>
            <p:nvPr/>
          </p:nvSpPr>
          <p:spPr>
            <a:xfrm>
              <a:off x="895333" y="147758"/>
              <a:ext cx="166303"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87" name="1:1"/>
            <p:cNvSpPr/>
            <p:nvPr/>
          </p:nvSpPr>
          <p:spPr>
            <a:xfrm>
              <a:off x="109661" y="868779"/>
              <a:ext cx="166303" cy="17083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88" name="1:1"/>
            <p:cNvSpPr/>
            <p:nvPr/>
          </p:nvSpPr>
          <p:spPr>
            <a:xfrm>
              <a:off x="502607" y="868779"/>
              <a:ext cx="166303" cy="17083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89" name="1:1"/>
            <p:cNvSpPr/>
            <p:nvPr/>
          </p:nvSpPr>
          <p:spPr>
            <a:xfrm>
              <a:off x="895333" y="488881"/>
              <a:ext cx="166303" cy="17083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90" name="1:1"/>
            <p:cNvSpPr/>
            <p:nvPr/>
          </p:nvSpPr>
          <p:spPr>
            <a:xfrm>
              <a:off x="1680895" y="1178876"/>
              <a:ext cx="166304"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91" name="1:1"/>
            <p:cNvSpPr/>
            <p:nvPr/>
          </p:nvSpPr>
          <p:spPr>
            <a:xfrm>
              <a:off x="1287949" y="1519999"/>
              <a:ext cx="166304"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92" name="1:1"/>
            <p:cNvSpPr/>
            <p:nvPr/>
          </p:nvSpPr>
          <p:spPr>
            <a:xfrm>
              <a:off x="2073621" y="1178876"/>
              <a:ext cx="166303"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93" name="1:1"/>
            <p:cNvSpPr/>
            <p:nvPr/>
          </p:nvSpPr>
          <p:spPr>
            <a:xfrm>
              <a:off x="1287949" y="1899897"/>
              <a:ext cx="166304"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94" name="1:1"/>
            <p:cNvSpPr/>
            <p:nvPr/>
          </p:nvSpPr>
          <p:spPr>
            <a:xfrm>
              <a:off x="1680895" y="1899897"/>
              <a:ext cx="166304"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95" name="1:1"/>
            <p:cNvSpPr/>
            <p:nvPr/>
          </p:nvSpPr>
          <p:spPr>
            <a:xfrm>
              <a:off x="2073621" y="1519999"/>
              <a:ext cx="166303"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96" name="1:1"/>
            <p:cNvSpPr/>
            <p:nvPr/>
          </p:nvSpPr>
          <p:spPr>
            <a:xfrm>
              <a:off x="895333" y="1178876"/>
              <a:ext cx="166303" cy="17083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97" name="1:1"/>
            <p:cNvSpPr/>
            <p:nvPr/>
          </p:nvSpPr>
          <p:spPr>
            <a:xfrm>
              <a:off x="1288059" y="868779"/>
              <a:ext cx="166304" cy="17083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sp>
        <p:nvSpPr>
          <p:cNvPr id="499" name="Rectangle"/>
          <p:cNvSpPr/>
          <p:nvPr/>
        </p:nvSpPr>
        <p:spPr>
          <a:xfrm>
            <a:off x="1926668" y="4668012"/>
            <a:ext cx="1122401" cy="1087615"/>
          </a:xfrm>
          <a:prstGeom prst="rect">
            <a:avLst/>
          </a:prstGeom>
          <a:ln w="63500">
            <a:solidFill>
              <a:srgbClr val="FF2600"/>
            </a:solidFill>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500" name="Rectangle"/>
          <p:cNvSpPr/>
          <p:nvPr/>
        </p:nvSpPr>
        <p:spPr>
          <a:xfrm>
            <a:off x="3105300" y="5782671"/>
            <a:ext cx="1122401" cy="1087614"/>
          </a:xfrm>
          <a:prstGeom prst="rect">
            <a:avLst/>
          </a:prstGeom>
          <a:ln w="63500">
            <a:solidFill>
              <a:srgbClr val="FF2600"/>
            </a:solidFill>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1" grpId="3"/>
      <p:bldP build="whole" bldLvl="1" animBg="1" rev="0" advAuto="0" spid="479" grpId="1"/>
      <p:bldP build="whole" bldLvl="1" animBg="1" rev="0" advAuto="0" spid="480" grpId="2"/>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504" name="spring_embedding_2.mov" descr="spring_embedding_2.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28274" y="1036544"/>
            <a:ext cx="9090683" cy="8639616"/>
          </a:xfrm>
          <a:prstGeom prst="rect">
            <a:avLst/>
          </a:prstGeom>
          <a:ln w="12700">
            <a:miter lim="400000"/>
          </a:ln>
        </p:spPr>
      </p:pic>
      <p:pic>
        <p:nvPicPr>
          <p:cNvPr id="505" name="droppedImage.pdf" descr="droppedImage.pdf"/>
          <p:cNvPicPr>
            <a:picLocks noChangeAspect="1"/>
          </p:cNvPicPr>
          <p:nvPr/>
        </p:nvPicPr>
        <p:blipFill>
          <a:blip r:embed="rId6">
            <a:extLst/>
          </a:blip>
          <a:stretch>
            <a:fillRect/>
          </a:stretch>
        </p:blipFill>
        <p:spPr>
          <a:xfrm>
            <a:off x="6090315" y="1101144"/>
            <a:ext cx="6356096" cy="1220468"/>
          </a:xfrm>
          <a:prstGeom prst="rect">
            <a:avLst/>
          </a:prstGeom>
          <a:ln w="12700">
            <a:miter lim="400000"/>
          </a:ln>
        </p:spPr>
      </p:pic>
      <p:sp>
        <p:nvSpPr>
          <p:cNvPr id="506" name="Energy models and modularity reveal communities"/>
          <p:cNvSpPr txBox="1"/>
          <p:nvPr/>
        </p:nvSpPr>
        <p:spPr>
          <a:xfrm>
            <a:off x="812922" y="-454266"/>
            <a:ext cx="11378956" cy="13167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b"/>
          <a:lstStyle>
            <a:lvl1pPr algn="l" defTabSz="457200">
              <a:defRPr sz="4200">
                <a:latin typeface="Gill Sans"/>
                <a:ea typeface="Gill Sans"/>
                <a:cs typeface="Gill Sans"/>
                <a:sym typeface="Gill Sans"/>
              </a:defRPr>
            </a:lvl1pPr>
          </a:lstStyle>
          <a:p>
            <a:pPr/>
            <a:r>
              <a:t>Energy models and modularity reveal communities</a:t>
            </a:r>
          </a:p>
        </p:txBody>
      </p:sp>
      <p:sp>
        <p:nvSpPr>
          <p:cNvPr id="507" name="Cercle"/>
          <p:cNvSpPr/>
          <p:nvPr/>
        </p:nvSpPr>
        <p:spPr>
          <a:xfrm>
            <a:off x="633984" y="2210816"/>
            <a:ext cx="373889" cy="373889"/>
          </a:xfrm>
          <a:prstGeom prst="ellipse">
            <a:avLst/>
          </a:prstGeom>
          <a:gradFill>
            <a:gsLst>
              <a:gs pos="0">
                <a:srgbClr val="FFCD60"/>
              </a:gs>
              <a:gs pos="100000">
                <a:srgbClr val="2E2D2D"/>
              </a:gs>
            </a:gsLst>
            <a:path>
              <a:fillToRect l="43333" t="40000" r="56666" b="60000"/>
            </a:path>
          </a:gradFill>
          <a:ln w="12700">
            <a:miter lim="400000"/>
          </a:ln>
          <a:effectLst>
            <a:outerShdw sx="100000" sy="100000" kx="0" ky="0" algn="b" rotWithShape="0" blurRad="88900" dist="0" dir="18900000">
              <a:srgbClr val="000000">
                <a:alpha val="80000"/>
              </a:srgbClr>
            </a:outerShdw>
          </a:effectLst>
        </p:spPr>
        <p:txBody>
          <a:bodyPr lIns="65023" tIns="65023" rIns="65023" bIns="65023" anchor="ctr"/>
          <a:lstStyle/>
          <a:p>
            <a:pPr defTabSz="1028700">
              <a:defRPr sz="3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508" name="Cercle"/>
          <p:cNvSpPr/>
          <p:nvPr/>
        </p:nvSpPr>
        <p:spPr>
          <a:xfrm>
            <a:off x="2210816" y="2210816"/>
            <a:ext cx="373889" cy="373889"/>
          </a:xfrm>
          <a:prstGeom prst="ellipse">
            <a:avLst/>
          </a:prstGeom>
          <a:gradFill>
            <a:gsLst>
              <a:gs pos="0">
                <a:srgbClr val="FFCD60"/>
              </a:gs>
              <a:gs pos="100000">
                <a:srgbClr val="2E2D2D"/>
              </a:gs>
            </a:gsLst>
            <a:path>
              <a:fillToRect l="43333" t="40000" r="56666" b="60000"/>
            </a:path>
          </a:gradFill>
          <a:ln w="12700">
            <a:miter lim="400000"/>
          </a:ln>
          <a:effectLst>
            <a:outerShdw sx="100000" sy="100000" kx="0" ky="0" algn="b" rotWithShape="0" blurRad="88900" dist="0" dir="18900000">
              <a:srgbClr val="000000">
                <a:alpha val="80000"/>
              </a:srgbClr>
            </a:outerShdw>
          </a:effectLst>
        </p:spPr>
        <p:txBody>
          <a:bodyPr lIns="65023" tIns="65023" rIns="65023" bIns="65023" anchor="ctr"/>
          <a:lstStyle/>
          <a:p>
            <a:pPr defTabSz="1028700">
              <a:defRPr sz="3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509" name="i"/>
          <p:cNvSpPr txBox="1"/>
          <p:nvPr/>
        </p:nvSpPr>
        <p:spPr>
          <a:xfrm>
            <a:off x="714025" y="2519426"/>
            <a:ext cx="222188" cy="520701"/>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nchor="ctr">
            <a:spAutoFit/>
          </a:bodyPr>
          <a:lstStyle>
            <a:lvl1pPr defTabSz="457200">
              <a:defRPr i="1" sz="3000">
                <a:latin typeface="Times New Roman"/>
                <a:ea typeface="Times New Roman"/>
                <a:cs typeface="Times New Roman"/>
                <a:sym typeface="Times New Roman"/>
              </a:defRPr>
            </a:lvl1pPr>
          </a:lstStyle>
          <a:p>
            <a:pPr/>
            <a:r>
              <a:t>i</a:t>
            </a:r>
          </a:p>
        </p:txBody>
      </p:sp>
      <p:sp>
        <p:nvSpPr>
          <p:cNvPr id="510" name="j"/>
          <p:cNvSpPr txBox="1"/>
          <p:nvPr/>
        </p:nvSpPr>
        <p:spPr>
          <a:xfrm>
            <a:off x="2275840" y="2519426"/>
            <a:ext cx="222187" cy="520701"/>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nchor="ctr">
            <a:spAutoFit/>
          </a:bodyPr>
          <a:lstStyle>
            <a:lvl1pPr defTabSz="457200">
              <a:defRPr i="1" sz="3000">
                <a:latin typeface="Times New Roman"/>
                <a:ea typeface="Times New Roman"/>
                <a:cs typeface="Times New Roman"/>
                <a:sym typeface="Times New Roman"/>
              </a:defRPr>
            </a:lvl1pPr>
          </a:lstStyle>
          <a:p>
            <a:pPr/>
            <a:r>
              <a:t>j</a:t>
            </a:r>
          </a:p>
        </p:txBody>
      </p:sp>
      <p:sp>
        <p:nvSpPr>
          <p:cNvPr id="511" name="Línia"/>
          <p:cNvSpPr/>
          <p:nvPr/>
        </p:nvSpPr>
        <p:spPr>
          <a:xfrm flipV="1">
            <a:off x="1027379" y="2395051"/>
            <a:ext cx="1150926" cy="4335"/>
          </a:xfrm>
          <a:prstGeom prst="line">
            <a:avLst/>
          </a:prstGeom>
          <a:ln w="25400">
            <a:solidFill>
              <a:srgbClr val="FFFFFF"/>
            </a:solidFill>
            <a:miter lim="400000"/>
          </a:ln>
        </p:spPr>
        <p:txBody>
          <a:bodyPr lIns="65023" tIns="65023" rIns="65023" bIns="65023" anchor="ctr"/>
          <a:lstStyle/>
          <a:p>
            <a:pPr algn="l" defTabSz="457200">
              <a:defRPr sz="1400">
                <a:solidFill>
                  <a:srgbClr val="000000"/>
                </a:solidFill>
                <a:latin typeface="Helvetica"/>
                <a:ea typeface="Helvetica"/>
                <a:cs typeface="Helvetica"/>
                <a:sym typeface="Helvetica"/>
              </a:defRPr>
            </a:pPr>
          </a:p>
        </p:txBody>
      </p:sp>
      <p:sp>
        <p:nvSpPr>
          <p:cNvPr id="512" name="Línia"/>
          <p:cNvSpPr/>
          <p:nvPr/>
        </p:nvSpPr>
        <p:spPr>
          <a:xfrm flipH="1" flipV="1">
            <a:off x="1051221" y="2395050"/>
            <a:ext cx="379308" cy="1"/>
          </a:xfrm>
          <a:prstGeom prst="line">
            <a:avLst/>
          </a:prstGeom>
          <a:ln w="38100">
            <a:solidFill>
              <a:srgbClr val="874EFE"/>
            </a:solidFill>
            <a:miter lim="400000"/>
            <a:headEnd type="stealth"/>
          </a:ln>
        </p:spPr>
        <p:txBody>
          <a:bodyPr lIns="65023" tIns="65023" rIns="65023" bIns="65023" anchor="ctr"/>
          <a:lstStyle/>
          <a:p>
            <a:pPr algn="l" defTabSz="457200">
              <a:defRPr sz="1400">
                <a:solidFill>
                  <a:srgbClr val="000000"/>
                </a:solidFill>
                <a:latin typeface="Helvetica"/>
                <a:ea typeface="Helvetica"/>
                <a:cs typeface="Helvetica"/>
                <a:sym typeface="Helvetica"/>
              </a:defRPr>
            </a:pPr>
          </a:p>
        </p:txBody>
      </p:sp>
      <p:sp>
        <p:nvSpPr>
          <p:cNvPr id="513" name="Línia"/>
          <p:cNvSpPr/>
          <p:nvPr/>
        </p:nvSpPr>
        <p:spPr>
          <a:xfrm>
            <a:off x="1733973" y="2400469"/>
            <a:ext cx="422657" cy="1"/>
          </a:xfrm>
          <a:prstGeom prst="line">
            <a:avLst/>
          </a:prstGeom>
          <a:ln w="38100">
            <a:solidFill>
              <a:srgbClr val="874EFE"/>
            </a:solidFill>
            <a:miter lim="400000"/>
            <a:headEnd type="stealth"/>
          </a:ln>
        </p:spPr>
        <p:txBody>
          <a:bodyPr lIns="65023" tIns="65023" rIns="65023" bIns="65023" anchor="ctr"/>
          <a:lstStyle/>
          <a:p>
            <a:pPr algn="l" defTabSz="457200">
              <a:defRPr sz="1400">
                <a:solidFill>
                  <a:srgbClr val="000000"/>
                </a:solidFill>
                <a:latin typeface="Helvetica"/>
                <a:ea typeface="Helvetica"/>
                <a:cs typeface="Helvetica"/>
                <a:sym typeface="Helvetica"/>
              </a:defRPr>
            </a:pPr>
          </a:p>
        </p:txBody>
      </p:sp>
      <p:grpSp>
        <p:nvGrpSpPr>
          <p:cNvPr id="516" name="Grup"/>
          <p:cNvGrpSpPr/>
          <p:nvPr/>
        </p:nvGrpSpPr>
        <p:grpSpPr>
          <a:xfrm>
            <a:off x="1223834" y="1661632"/>
            <a:ext cx="442756" cy="578302"/>
            <a:chOff x="4570" y="3520"/>
            <a:chExt cx="442754" cy="578300"/>
          </a:xfrm>
        </p:grpSpPr>
        <p:sp>
          <p:nvSpPr>
            <p:cNvPr id="514" name="F"/>
            <p:cNvSpPr txBox="1"/>
            <p:nvPr/>
          </p:nvSpPr>
          <p:spPr>
            <a:xfrm>
              <a:off x="4570" y="3520"/>
              <a:ext cx="342967" cy="513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ctr">
              <a:spAutoFit/>
            </a:bodyPr>
            <a:lstStyle>
              <a:lvl1pPr defTabSz="457200">
                <a:defRPr i="1" sz="3000">
                  <a:latin typeface="Times New Roman"/>
                  <a:ea typeface="Times New Roman"/>
                  <a:cs typeface="Times New Roman"/>
                  <a:sym typeface="Times New Roman"/>
                </a:defRPr>
              </a:lvl1pPr>
            </a:lstStyle>
            <a:p>
              <a:pPr/>
              <a:r>
                <a:t>F</a:t>
              </a:r>
            </a:p>
          </p:txBody>
        </p:sp>
        <p:sp>
          <p:nvSpPr>
            <p:cNvPr id="515" name="a"/>
            <p:cNvSpPr txBox="1"/>
            <p:nvPr/>
          </p:nvSpPr>
          <p:spPr>
            <a:xfrm>
              <a:off x="197389" y="165954"/>
              <a:ext cx="249937" cy="4158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ctr">
              <a:spAutoFit/>
            </a:bodyPr>
            <a:lstStyle>
              <a:lvl1pPr defTabSz="457200">
                <a:defRPr i="1" sz="2200">
                  <a:latin typeface="Times New Roman"/>
                  <a:ea typeface="Times New Roman"/>
                  <a:cs typeface="Times New Roman"/>
                  <a:sym typeface="Times New Roman"/>
                </a:defRPr>
              </a:lvl1pPr>
            </a:lstStyle>
            <a:p>
              <a:pPr/>
              <a:r>
                <a:t>a</a:t>
              </a:r>
            </a:p>
          </p:txBody>
        </p:sp>
      </p:grpSp>
      <p:sp>
        <p:nvSpPr>
          <p:cNvPr id="517" name="Cercle"/>
          <p:cNvSpPr/>
          <p:nvPr/>
        </p:nvSpPr>
        <p:spPr>
          <a:xfrm>
            <a:off x="975360" y="4145279"/>
            <a:ext cx="373889" cy="373889"/>
          </a:xfrm>
          <a:prstGeom prst="ellipse">
            <a:avLst/>
          </a:prstGeom>
          <a:gradFill>
            <a:gsLst>
              <a:gs pos="0">
                <a:srgbClr val="FFCD60"/>
              </a:gs>
              <a:gs pos="100000">
                <a:srgbClr val="2E2D2D"/>
              </a:gs>
            </a:gsLst>
            <a:path>
              <a:fillToRect l="43333" t="40000" r="56666" b="60000"/>
            </a:path>
          </a:gradFill>
          <a:ln w="12700">
            <a:miter lim="400000"/>
          </a:ln>
          <a:effectLst>
            <a:outerShdw sx="100000" sy="100000" kx="0" ky="0" algn="b" rotWithShape="0" blurRad="88900" dist="0" dir="18900000">
              <a:srgbClr val="000000">
                <a:alpha val="80000"/>
              </a:srgbClr>
            </a:outerShdw>
          </a:effectLst>
        </p:spPr>
        <p:txBody>
          <a:bodyPr lIns="65023" tIns="65023" rIns="65023" bIns="65023" anchor="ctr"/>
          <a:lstStyle/>
          <a:p>
            <a:pPr defTabSz="1028700">
              <a:defRPr sz="3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518" name="Cercle"/>
          <p:cNvSpPr/>
          <p:nvPr/>
        </p:nvSpPr>
        <p:spPr>
          <a:xfrm>
            <a:off x="2015744" y="4096511"/>
            <a:ext cx="373888" cy="373889"/>
          </a:xfrm>
          <a:prstGeom prst="ellipse">
            <a:avLst/>
          </a:prstGeom>
          <a:gradFill>
            <a:gsLst>
              <a:gs pos="0">
                <a:srgbClr val="FFCD60"/>
              </a:gs>
              <a:gs pos="100000">
                <a:srgbClr val="2E2D2D"/>
              </a:gs>
            </a:gsLst>
            <a:path>
              <a:fillToRect l="43333" t="40000" r="56666" b="60000"/>
            </a:path>
          </a:gradFill>
          <a:ln w="12700">
            <a:miter lim="400000"/>
          </a:ln>
          <a:effectLst>
            <a:outerShdw sx="100000" sy="100000" kx="0" ky="0" algn="b" rotWithShape="0" blurRad="88900" dist="0" dir="18900000">
              <a:srgbClr val="000000">
                <a:alpha val="80000"/>
              </a:srgbClr>
            </a:outerShdw>
          </a:effectLst>
        </p:spPr>
        <p:txBody>
          <a:bodyPr lIns="65023" tIns="65023" rIns="65023" bIns="65023" anchor="ctr"/>
          <a:lstStyle/>
          <a:p>
            <a:pPr defTabSz="1028700">
              <a:defRPr sz="34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519" name="i"/>
          <p:cNvSpPr txBox="1"/>
          <p:nvPr/>
        </p:nvSpPr>
        <p:spPr>
          <a:xfrm>
            <a:off x="1056640" y="4453890"/>
            <a:ext cx="222187" cy="520701"/>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nchor="ctr">
            <a:spAutoFit/>
          </a:bodyPr>
          <a:lstStyle>
            <a:lvl1pPr defTabSz="457200">
              <a:defRPr i="1" sz="3000">
                <a:latin typeface="Times New Roman"/>
                <a:ea typeface="Times New Roman"/>
                <a:cs typeface="Times New Roman"/>
                <a:sym typeface="Times New Roman"/>
              </a:defRPr>
            </a:lvl1pPr>
          </a:lstStyle>
          <a:p>
            <a:pPr/>
            <a:r>
              <a:t>i</a:t>
            </a:r>
          </a:p>
        </p:txBody>
      </p:sp>
      <p:sp>
        <p:nvSpPr>
          <p:cNvPr id="520" name="j"/>
          <p:cNvSpPr txBox="1"/>
          <p:nvPr/>
        </p:nvSpPr>
        <p:spPr>
          <a:xfrm>
            <a:off x="2080768" y="4405121"/>
            <a:ext cx="222187" cy="520701"/>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nchor="ctr">
            <a:spAutoFit/>
          </a:bodyPr>
          <a:lstStyle>
            <a:lvl1pPr defTabSz="457200">
              <a:defRPr i="1" sz="3000">
                <a:latin typeface="Times New Roman"/>
                <a:ea typeface="Times New Roman"/>
                <a:cs typeface="Times New Roman"/>
                <a:sym typeface="Times New Roman"/>
              </a:defRPr>
            </a:lvl1pPr>
          </a:lstStyle>
          <a:p>
            <a:pPr/>
            <a:r>
              <a:t>j</a:t>
            </a:r>
          </a:p>
        </p:txBody>
      </p:sp>
      <p:sp>
        <p:nvSpPr>
          <p:cNvPr id="521" name="Línia"/>
          <p:cNvSpPr/>
          <p:nvPr/>
        </p:nvSpPr>
        <p:spPr>
          <a:xfrm flipV="1">
            <a:off x="617728" y="4345771"/>
            <a:ext cx="341377" cy="10837"/>
          </a:xfrm>
          <a:prstGeom prst="line">
            <a:avLst/>
          </a:prstGeom>
          <a:ln w="38100">
            <a:solidFill>
              <a:srgbClr val="FF4013"/>
            </a:solidFill>
            <a:miter lim="400000"/>
            <a:headEnd type="stealth"/>
          </a:ln>
        </p:spPr>
        <p:txBody>
          <a:bodyPr lIns="65023" tIns="65023" rIns="65023" bIns="65023" anchor="ctr"/>
          <a:lstStyle/>
          <a:p>
            <a:pPr algn="l" defTabSz="457200">
              <a:defRPr sz="1400">
                <a:solidFill>
                  <a:srgbClr val="000000"/>
                </a:solidFill>
                <a:latin typeface="Helvetica"/>
                <a:ea typeface="Helvetica"/>
                <a:cs typeface="Helvetica"/>
                <a:sym typeface="Helvetica"/>
              </a:defRPr>
            </a:pPr>
          </a:p>
        </p:txBody>
      </p:sp>
      <p:sp>
        <p:nvSpPr>
          <p:cNvPr id="522" name="Línia"/>
          <p:cNvSpPr/>
          <p:nvPr/>
        </p:nvSpPr>
        <p:spPr>
          <a:xfrm flipH="1">
            <a:off x="2405888" y="4275328"/>
            <a:ext cx="346795" cy="10837"/>
          </a:xfrm>
          <a:prstGeom prst="line">
            <a:avLst/>
          </a:prstGeom>
          <a:ln w="38100">
            <a:solidFill>
              <a:srgbClr val="FF4013"/>
            </a:solidFill>
            <a:miter lim="400000"/>
            <a:headEnd type="stealth"/>
          </a:ln>
        </p:spPr>
        <p:txBody>
          <a:bodyPr lIns="65023" tIns="65023" rIns="65023" bIns="65023" anchor="ctr"/>
          <a:lstStyle/>
          <a:p>
            <a:pPr algn="l" defTabSz="457200">
              <a:defRPr sz="1400">
                <a:solidFill>
                  <a:srgbClr val="000000"/>
                </a:solidFill>
                <a:latin typeface="Helvetica"/>
                <a:ea typeface="Helvetica"/>
                <a:cs typeface="Helvetica"/>
                <a:sym typeface="Helvetica"/>
              </a:defRPr>
            </a:pPr>
          </a:p>
        </p:txBody>
      </p:sp>
      <p:grpSp>
        <p:nvGrpSpPr>
          <p:cNvPr id="525" name="Grup"/>
          <p:cNvGrpSpPr/>
          <p:nvPr/>
        </p:nvGrpSpPr>
        <p:grpSpPr>
          <a:xfrm>
            <a:off x="524762" y="3628608"/>
            <a:ext cx="427272" cy="578302"/>
            <a:chOff x="4570" y="3520"/>
            <a:chExt cx="427270" cy="578300"/>
          </a:xfrm>
        </p:grpSpPr>
        <p:sp>
          <p:nvSpPr>
            <p:cNvPr id="523" name="F"/>
            <p:cNvSpPr txBox="1"/>
            <p:nvPr/>
          </p:nvSpPr>
          <p:spPr>
            <a:xfrm>
              <a:off x="4570" y="3520"/>
              <a:ext cx="342967" cy="513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ctr">
              <a:spAutoFit/>
            </a:bodyPr>
            <a:lstStyle>
              <a:lvl1pPr defTabSz="457200">
                <a:defRPr i="1" sz="3000">
                  <a:latin typeface="Times New Roman"/>
                  <a:ea typeface="Times New Roman"/>
                  <a:cs typeface="Times New Roman"/>
                  <a:sym typeface="Times New Roman"/>
                </a:defRPr>
              </a:lvl1pPr>
            </a:lstStyle>
            <a:p>
              <a:pPr/>
              <a:r>
                <a:t>F</a:t>
              </a:r>
            </a:p>
          </p:txBody>
        </p:sp>
        <p:sp>
          <p:nvSpPr>
            <p:cNvPr id="524" name="r"/>
            <p:cNvSpPr txBox="1"/>
            <p:nvPr/>
          </p:nvSpPr>
          <p:spPr>
            <a:xfrm>
              <a:off x="212874" y="165954"/>
              <a:ext cx="218968" cy="4158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ctr">
              <a:spAutoFit/>
            </a:bodyPr>
            <a:lstStyle>
              <a:lvl1pPr defTabSz="457200">
                <a:defRPr i="1" sz="2200">
                  <a:latin typeface="Times New Roman"/>
                  <a:ea typeface="Times New Roman"/>
                  <a:cs typeface="Times New Roman"/>
                  <a:sym typeface="Times New Roman"/>
                </a:defRPr>
              </a:lvl1pPr>
            </a:lstStyle>
            <a:p>
              <a:pPr/>
              <a:r>
                <a:t>r</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31666" fill="hold"/>
                                        <p:tgtEl>
                                          <p:spTgt spid="50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0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9" name="Imatge" descr="Imatge"/>
          <p:cNvPicPr>
            <a:picLocks noChangeAspect="1"/>
          </p:cNvPicPr>
          <p:nvPr/>
        </p:nvPicPr>
        <p:blipFill>
          <a:blip r:embed="rId2">
            <a:extLst/>
          </a:blip>
          <a:stretch>
            <a:fillRect/>
          </a:stretch>
        </p:blipFill>
        <p:spPr>
          <a:xfrm>
            <a:off x="929804" y="2109999"/>
            <a:ext cx="11480944" cy="8926434"/>
          </a:xfrm>
          <a:prstGeom prst="rect">
            <a:avLst/>
          </a:prstGeom>
          <a:ln w="12700">
            <a:miter lim="400000"/>
          </a:ln>
        </p:spPr>
      </p:pic>
      <p:sp>
        <p:nvSpPr>
          <p:cNvPr id="530" name="Finding communities in random modular networks"/>
          <p:cNvSpPr txBox="1"/>
          <p:nvPr/>
        </p:nvSpPr>
        <p:spPr>
          <a:xfrm>
            <a:off x="1401394" y="1242220"/>
            <a:ext cx="10537765" cy="49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a:lvl1pPr>
          </a:lstStyle>
          <a:p>
            <a:pPr/>
            <a:r>
              <a:t>Finding communities in random modular networks</a:t>
            </a:r>
          </a:p>
        </p:txBody>
      </p:sp>
      <p:sp>
        <p:nvSpPr>
          <p:cNvPr id="531" name="Network Modularity"/>
          <p:cNvSpPr/>
          <p:nvPr/>
        </p:nvSpPr>
        <p:spPr>
          <a:xfrm>
            <a:off x="3120690" y="421227"/>
            <a:ext cx="6763420"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400"/>
              </a:spcBef>
              <a:defRPr sz="4000"/>
            </a:lvl1pPr>
          </a:lstStyle>
          <a:p>
            <a:pPr/>
            <a:r>
              <a:t>Network Modularity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40404"/>
        </a:solidFill>
      </p:bgPr>
    </p:bg>
    <p:spTree>
      <p:nvGrpSpPr>
        <p:cNvPr id="1" name=""/>
        <p:cNvGrpSpPr/>
        <p:nvPr/>
      </p:nvGrpSpPr>
      <p:grpSpPr>
        <a:xfrm>
          <a:off x="0" y="0"/>
          <a:ext cx="0" cy="0"/>
          <a:chOff x="0" y="0"/>
          <a:chExt cx="0" cy="0"/>
        </a:xfrm>
      </p:grpSpPr>
      <p:grpSp>
        <p:nvGrpSpPr>
          <p:cNvPr id="175" name="Grup"/>
          <p:cNvGrpSpPr/>
          <p:nvPr/>
        </p:nvGrpSpPr>
        <p:grpSpPr>
          <a:xfrm>
            <a:off x="7193029" y="7002865"/>
            <a:ext cx="3994010" cy="2625071"/>
            <a:chOff x="0" y="0"/>
            <a:chExt cx="3994009" cy="2625070"/>
          </a:xfrm>
        </p:grpSpPr>
        <p:sp>
          <p:nvSpPr>
            <p:cNvPr id="167" name="Línia"/>
            <p:cNvSpPr/>
            <p:nvPr/>
          </p:nvSpPr>
          <p:spPr>
            <a:xfrm>
              <a:off x="819573" y="2069479"/>
              <a:ext cx="3174437" cy="2259"/>
            </a:xfrm>
            <a:prstGeom prst="line">
              <a:avLst/>
            </a:prstGeom>
            <a:noFill/>
            <a:ln w="38100" cap="flat">
              <a:solidFill>
                <a:srgbClr val="FFFFFF"/>
              </a:solidFill>
              <a:prstDash val="solid"/>
              <a:round/>
              <a:tailEnd type="triangle" w="med" len="med"/>
            </a:ln>
            <a:effectLst/>
          </p:spPr>
          <p:txBody>
            <a:bodyPr wrap="square" lIns="65023" tIns="65023" rIns="65023" bIns="65023" numCol="1" anchor="ctr">
              <a:noAutofit/>
            </a:bodyPr>
            <a:lstStyle/>
            <a:p>
              <a:pPr algn="l" defTabSz="457200">
                <a:defRPr sz="1400">
                  <a:solidFill>
                    <a:srgbClr val="000000"/>
                  </a:solidFill>
                  <a:latin typeface="Helvetica"/>
                  <a:ea typeface="Helvetica"/>
                  <a:cs typeface="Helvetica"/>
                  <a:sym typeface="Helvetica"/>
                </a:defRPr>
              </a:pPr>
            </a:p>
          </p:txBody>
        </p:sp>
        <p:sp>
          <p:nvSpPr>
            <p:cNvPr id="168" name="Línia"/>
            <p:cNvSpPr/>
            <p:nvPr/>
          </p:nvSpPr>
          <p:spPr>
            <a:xfrm flipV="1">
              <a:off x="819573" y="19417"/>
              <a:ext cx="2259" cy="2047805"/>
            </a:xfrm>
            <a:prstGeom prst="line">
              <a:avLst/>
            </a:prstGeom>
            <a:noFill/>
            <a:ln w="38100" cap="flat">
              <a:solidFill>
                <a:srgbClr val="FFFFFF"/>
              </a:solidFill>
              <a:prstDash val="solid"/>
              <a:round/>
              <a:tailEnd type="triangle" w="med" len="med"/>
            </a:ln>
            <a:effectLst/>
          </p:spPr>
          <p:txBody>
            <a:bodyPr wrap="square" lIns="65023" tIns="65023" rIns="65023" bIns="65023" numCol="1" anchor="ctr">
              <a:noAutofit/>
            </a:bodyPr>
            <a:lstStyle/>
            <a:p>
              <a:pPr algn="l" defTabSz="457200">
                <a:defRPr sz="1400">
                  <a:solidFill>
                    <a:srgbClr val="000000"/>
                  </a:solidFill>
                  <a:latin typeface="Helvetica"/>
                  <a:ea typeface="Helvetica"/>
                  <a:cs typeface="Helvetica"/>
                  <a:sym typeface="Helvetica"/>
                </a:defRPr>
              </a:pPr>
            </a:p>
          </p:txBody>
        </p:sp>
        <p:sp>
          <p:nvSpPr>
            <p:cNvPr id="169" name="log k"/>
            <p:cNvSpPr txBox="1"/>
            <p:nvPr/>
          </p:nvSpPr>
          <p:spPr>
            <a:xfrm>
              <a:off x="2861055" y="2042386"/>
              <a:ext cx="1012016" cy="582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5155" marR="45155" algn="l" defTabSz="1016000">
                <a:buClr>
                  <a:srgbClr val="FFFFFF"/>
                </a:buClr>
                <a:buFont typeface="Times New Roman"/>
                <a:defRPr sz="3200">
                  <a:uFill>
                    <a:solidFill>
                      <a:srgbClr val="FFFFFF"/>
                    </a:solidFill>
                  </a:uFill>
                  <a:latin typeface="Times New Roman"/>
                  <a:ea typeface="Times New Roman"/>
                  <a:cs typeface="Times New Roman"/>
                  <a:sym typeface="Times New Roman"/>
                </a:defRPr>
              </a:lvl1pPr>
            </a:lstStyle>
            <a:p>
              <a:pPr/>
              <a:r>
                <a:t>log k</a:t>
              </a:r>
            </a:p>
          </p:txBody>
        </p:sp>
        <p:sp>
          <p:nvSpPr>
            <p:cNvPr id="170" name="log P(k)"/>
            <p:cNvSpPr txBox="1"/>
            <p:nvPr/>
          </p:nvSpPr>
          <p:spPr>
            <a:xfrm rot="16200000">
              <a:off x="-463010" y="637705"/>
              <a:ext cx="1508704" cy="582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5155" marR="45155" algn="l" defTabSz="1016000">
                <a:buClr>
                  <a:srgbClr val="FFFFFF"/>
                </a:buClr>
                <a:buFont typeface="Times New Roman"/>
                <a:defRPr sz="3200">
                  <a:uFill>
                    <a:solidFill>
                      <a:srgbClr val="FFFFFF"/>
                    </a:solidFill>
                  </a:uFill>
                  <a:latin typeface="Times New Roman"/>
                  <a:ea typeface="Times New Roman"/>
                  <a:cs typeface="Times New Roman"/>
                  <a:sym typeface="Times New Roman"/>
                </a:defRPr>
              </a:lvl1pPr>
            </a:lstStyle>
            <a:p>
              <a:pPr/>
              <a:r>
                <a:t>log P(k)</a:t>
              </a:r>
            </a:p>
          </p:txBody>
        </p:sp>
        <p:sp>
          <p:nvSpPr>
            <p:cNvPr id="171" name="Línia"/>
            <p:cNvSpPr/>
            <p:nvPr/>
          </p:nvSpPr>
          <p:spPr>
            <a:xfrm>
              <a:off x="1126631" y="0"/>
              <a:ext cx="2454657" cy="1740747"/>
            </a:xfrm>
            <a:prstGeom prst="line">
              <a:avLst/>
            </a:prstGeom>
            <a:noFill/>
            <a:ln w="25400" cap="flat">
              <a:solidFill>
                <a:srgbClr val="00FDFF"/>
              </a:solidFill>
              <a:prstDash val="solid"/>
              <a:round/>
            </a:ln>
            <a:effectLst/>
          </p:spPr>
          <p:txBody>
            <a:bodyPr wrap="square" lIns="65023" tIns="65023" rIns="65023" bIns="65023" numCol="1" anchor="ctr">
              <a:noAutofit/>
            </a:bodyPr>
            <a:lstStyle/>
            <a:p>
              <a:pPr algn="l" defTabSz="457200">
                <a:defRPr sz="1400">
                  <a:solidFill>
                    <a:srgbClr val="000000"/>
                  </a:solidFill>
                  <a:latin typeface="Helvetica"/>
                  <a:ea typeface="Helvetica"/>
                  <a:cs typeface="Helvetica"/>
                  <a:sym typeface="Helvetica"/>
                </a:defRPr>
              </a:pPr>
            </a:p>
          </p:txBody>
        </p:sp>
        <p:sp>
          <p:nvSpPr>
            <p:cNvPr id="172" name="γ"/>
            <p:cNvSpPr txBox="1"/>
            <p:nvPr/>
          </p:nvSpPr>
          <p:spPr>
            <a:xfrm>
              <a:off x="1433689" y="1121212"/>
              <a:ext cx="666497" cy="53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marL="45155" marR="45155" algn="l" defTabSz="1016000">
                <a:buClr>
                  <a:srgbClr val="FFFFFF"/>
                </a:buClr>
                <a:buFont typeface="Symbol"/>
                <a:defRPr sz="3200">
                  <a:uFill>
                    <a:solidFill>
                      <a:srgbClr val="FFFFFF"/>
                    </a:solidFill>
                  </a:uFill>
                  <a:latin typeface="Symbol"/>
                  <a:ea typeface="Symbol"/>
                  <a:cs typeface="Symbol"/>
                  <a:sym typeface="Symbol"/>
                </a:defRPr>
              </a:lvl1pPr>
            </a:lstStyle>
            <a:p>
              <a:pPr/>
              <a:r>
                <a:t>g</a:t>
              </a:r>
            </a:p>
          </p:txBody>
        </p:sp>
        <p:sp>
          <p:nvSpPr>
            <p:cNvPr id="173" name="Línia"/>
            <p:cNvSpPr/>
            <p:nvPr/>
          </p:nvSpPr>
          <p:spPr>
            <a:xfrm>
              <a:off x="1943946" y="814154"/>
              <a:ext cx="2259" cy="510259"/>
            </a:xfrm>
            <a:prstGeom prst="line">
              <a:avLst/>
            </a:prstGeom>
            <a:noFill/>
            <a:ln w="25400" cap="flat">
              <a:solidFill>
                <a:srgbClr val="FFFFFF"/>
              </a:solidFill>
              <a:prstDash val="solid"/>
              <a:round/>
            </a:ln>
            <a:effectLst/>
          </p:spPr>
          <p:txBody>
            <a:bodyPr wrap="square" lIns="65023" tIns="65023" rIns="65023" bIns="65023" numCol="1" anchor="ctr">
              <a:noAutofit/>
            </a:bodyPr>
            <a:lstStyle/>
            <a:p>
              <a:pPr algn="l" defTabSz="457200">
                <a:defRPr sz="1400">
                  <a:solidFill>
                    <a:srgbClr val="000000"/>
                  </a:solidFill>
                  <a:latin typeface="Helvetica"/>
                  <a:ea typeface="Helvetica"/>
                  <a:cs typeface="Helvetica"/>
                  <a:sym typeface="Helvetica"/>
                </a:defRPr>
              </a:pPr>
            </a:p>
          </p:txBody>
        </p:sp>
        <p:sp>
          <p:nvSpPr>
            <p:cNvPr id="174" name="Línia"/>
            <p:cNvSpPr/>
            <p:nvPr/>
          </p:nvSpPr>
          <p:spPr>
            <a:xfrm>
              <a:off x="1943946" y="1324412"/>
              <a:ext cx="512516" cy="2259"/>
            </a:xfrm>
            <a:prstGeom prst="line">
              <a:avLst/>
            </a:prstGeom>
            <a:noFill/>
            <a:ln w="25400" cap="flat">
              <a:solidFill>
                <a:srgbClr val="FFFFFF"/>
              </a:solidFill>
              <a:prstDash val="solid"/>
              <a:round/>
            </a:ln>
            <a:effectLst/>
          </p:spPr>
          <p:txBody>
            <a:bodyPr wrap="square" lIns="65023" tIns="65023" rIns="65023" bIns="65023" numCol="1" anchor="ctr">
              <a:noAutofit/>
            </a:bodyPr>
            <a:lstStyle/>
            <a:p>
              <a:pPr algn="l" defTabSz="457200">
                <a:defRPr sz="1400">
                  <a:solidFill>
                    <a:srgbClr val="000000"/>
                  </a:solidFill>
                  <a:latin typeface="Helvetica"/>
                  <a:ea typeface="Helvetica"/>
                  <a:cs typeface="Helvetica"/>
                  <a:sym typeface="Helvetica"/>
                </a:defRPr>
              </a:pPr>
            </a:p>
          </p:txBody>
        </p:sp>
      </p:grpSp>
      <p:grpSp>
        <p:nvGrpSpPr>
          <p:cNvPr id="183" name="Grup"/>
          <p:cNvGrpSpPr/>
          <p:nvPr/>
        </p:nvGrpSpPr>
        <p:grpSpPr>
          <a:xfrm>
            <a:off x="1332290" y="6708902"/>
            <a:ext cx="3994010" cy="2937548"/>
            <a:chOff x="0" y="0"/>
            <a:chExt cx="3994009" cy="2937546"/>
          </a:xfrm>
        </p:grpSpPr>
        <p:sp>
          <p:nvSpPr>
            <p:cNvPr id="176" name="Línia"/>
            <p:cNvSpPr/>
            <p:nvPr/>
          </p:nvSpPr>
          <p:spPr>
            <a:xfrm>
              <a:off x="819573" y="2149404"/>
              <a:ext cx="3174437" cy="2259"/>
            </a:xfrm>
            <a:prstGeom prst="line">
              <a:avLst/>
            </a:prstGeom>
            <a:noFill/>
            <a:ln w="38100" cap="flat">
              <a:solidFill>
                <a:srgbClr val="FFFFFF"/>
              </a:solidFill>
              <a:prstDash val="solid"/>
              <a:round/>
              <a:tailEnd type="triangle" w="med" len="med"/>
            </a:ln>
            <a:effectLst/>
          </p:spPr>
          <p:txBody>
            <a:bodyPr wrap="square" lIns="65023" tIns="65023" rIns="65023" bIns="65023" numCol="1" anchor="ctr">
              <a:noAutofit/>
            </a:bodyPr>
            <a:lstStyle/>
            <a:p>
              <a:pPr algn="l" defTabSz="457200">
                <a:defRPr sz="1400">
                  <a:solidFill>
                    <a:srgbClr val="000000"/>
                  </a:solidFill>
                  <a:latin typeface="Helvetica"/>
                  <a:ea typeface="Helvetica"/>
                  <a:cs typeface="Helvetica"/>
                  <a:sym typeface="Helvetica"/>
                </a:defRPr>
              </a:pPr>
            </a:p>
          </p:txBody>
        </p:sp>
        <p:sp>
          <p:nvSpPr>
            <p:cNvPr id="177" name="Línia"/>
            <p:cNvSpPr/>
            <p:nvPr/>
          </p:nvSpPr>
          <p:spPr>
            <a:xfrm flipV="1">
              <a:off x="819573" y="99342"/>
              <a:ext cx="2259" cy="2047806"/>
            </a:xfrm>
            <a:prstGeom prst="line">
              <a:avLst/>
            </a:prstGeom>
            <a:noFill/>
            <a:ln w="38100" cap="flat">
              <a:solidFill>
                <a:srgbClr val="FFFFFF"/>
              </a:solidFill>
              <a:prstDash val="solid"/>
              <a:round/>
              <a:tailEnd type="triangle" w="med" len="med"/>
            </a:ln>
            <a:effectLst/>
          </p:spPr>
          <p:txBody>
            <a:bodyPr wrap="square" lIns="65023" tIns="65023" rIns="65023" bIns="65023" numCol="1" anchor="ctr">
              <a:noAutofit/>
            </a:bodyPr>
            <a:lstStyle/>
            <a:p>
              <a:pPr algn="l" defTabSz="457200">
                <a:defRPr sz="1400">
                  <a:solidFill>
                    <a:srgbClr val="000000"/>
                  </a:solidFill>
                  <a:latin typeface="Helvetica"/>
                  <a:ea typeface="Helvetica"/>
                  <a:cs typeface="Helvetica"/>
                  <a:sym typeface="Helvetica"/>
                </a:defRPr>
              </a:pPr>
            </a:p>
          </p:txBody>
        </p:sp>
        <p:sp>
          <p:nvSpPr>
            <p:cNvPr id="178" name="k"/>
            <p:cNvSpPr txBox="1"/>
            <p:nvPr/>
          </p:nvSpPr>
          <p:spPr>
            <a:xfrm>
              <a:off x="3583093" y="2149404"/>
              <a:ext cx="391104" cy="582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5155" marR="45155" algn="l" defTabSz="1016000">
                <a:buClr>
                  <a:srgbClr val="FFFFFF"/>
                </a:buClr>
                <a:buFont typeface="Times New Roman"/>
                <a:defRPr sz="3200">
                  <a:uFill>
                    <a:solidFill>
                      <a:srgbClr val="FFFFFF"/>
                    </a:solidFill>
                  </a:uFill>
                  <a:latin typeface="Times New Roman"/>
                  <a:ea typeface="Times New Roman"/>
                  <a:cs typeface="Times New Roman"/>
                  <a:sym typeface="Times New Roman"/>
                </a:defRPr>
              </a:lvl1pPr>
            </a:lstStyle>
            <a:p>
              <a:pPr/>
              <a:r>
                <a:t>k</a:t>
              </a:r>
            </a:p>
          </p:txBody>
        </p:sp>
        <p:sp>
          <p:nvSpPr>
            <p:cNvPr id="179" name="P(k)"/>
            <p:cNvSpPr txBox="1"/>
            <p:nvPr/>
          </p:nvSpPr>
          <p:spPr>
            <a:xfrm rot="16200000">
              <a:off x="-152555" y="292050"/>
              <a:ext cx="887794" cy="582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5155" marR="45155" algn="l" defTabSz="1016000">
                <a:buClr>
                  <a:srgbClr val="FFFFFF"/>
                </a:buClr>
                <a:buFont typeface="Times New Roman"/>
                <a:defRPr sz="3200">
                  <a:uFill>
                    <a:solidFill>
                      <a:srgbClr val="FFFFFF"/>
                    </a:solidFill>
                  </a:uFill>
                  <a:latin typeface="Times New Roman"/>
                  <a:ea typeface="Times New Roman"/>
                  <a:cs typeface="Times New Roman"/>
                  <a:sym typeface="Times New Roman"/>
                </a:defRPr>
              </a:lvl1pPr>
            </a:lstStyle>
            <a:p>
              <a:pPr/>
              <a:r>
                <a:t>P(k)</a:t>
              </a:r>
            </a:p>
          </p:txBody>
        </p:sp>
        <p:sp>
          <p:nvSpPr>
            <p:cNvPr id="180" name="&lt;k&gt;"/>
            <p:cNvSpPr txBox="1"/>
            <p:nvPr/>
          </p:nvSpPr>
          <p:spPr>
            <a:xfrm>
              <a:off x="1740747" y="2354862"/>
              <a:ext cx="849495" cy="5826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5155" marR="45155" algn="l" defTabSz="1016000">
                <a:buClr>
                  <a:srgbClr val="FFFFFF"/>
                </a:buClr>
                <a:buFont typeface="Times New Roman"/>
                <a:defRPr sz="3200">
                  <a:uFill>
                    <a:solidFill>
                      <a:srgbClr val="FFFFFF"/>
                    </a:solidFill>
                  </a:uFill>
                  <a:latin typeface="Times New Roman"/>
                  <a:ea typeface="Times New Roman"/>
                  <a:cs typeface="Times New Roman"/>
                  <a:sym typeface="Times New Roman"/>
                </a:defRPr>
              </a:lvl1pPr>
            </a:lstStyle>
            <a:p>
              <a:pPr/>
              <a:r>
                <a:t>&lt;k&gt;</a:t>
              </a:r>
            </a:p>
          </p:txBody>
        </p:sp>
        <p:sp>
          <p:nvSpPr>
            <p:cNvPr id="181" name="Línia"/>
            <p:cNvSpPr/>
            <p:nvPr/>
          </p:nvSpPr>
          <p:spPr>
            <a:xfrm flipV="1">
              <a:off x="2253262" y="0"/>
              <a:ext cx="2259" cy="2454656"/>
            </a:xfrm>
            <a:prstGeom prst="line">
              <a:avLst/>
            </a:prstGeom>
            <a:noFill/>
            <a:ln w="12700" cap="flat">
              <a:solidFill>
                <a:srgbClr val="FFFFFF"/>
              </a:solidFill>
              <a:prstDash val="dash"/>
              <a:round/>
            </a:ln>
            <a:effectLst/>
          </p:spPr>
          <p:txBody>
            <a:bodyPr wrap="square" lIns="65023" tIns="65023" rIns="65023" bIns="65023" numCol="1" anchor="ctr">
              <a:noAutofit/>
            </a:bodyPr>
            <a:lstStyle/>
            <a:p>
              <a:pPr algn="l" defTabSz="457200">
                <a:defRPr sz="1400">
                  <a:solidFill>
                    <a:srgbClr val="000000"/>
                  </a:solidFill>
                  <a:latin typeface="Helvetica"/>
                  <a:ea typeface="Helvetica"/>
                  <a:cs typeface="Helvetica"/>
                  <a:sym typeface="Helvetica"/>
                </a:defRPr>
              </a:pPr>
            </a:p>
          </p:txBody>
        </p:sp>
        <p:sp>
          <p:nvSpPr>
            <p:cNvPr id="182" name="Línia"/>
            <p:cNvSpPr/>
            <p:nvPr/>
          </p:nvSpPr>
          <p:spPr>
            <a:xfrm>
              <a:off x="1022773" y="115146"/>
              <a:ext cx="2451947" cy="1889488"/>
            </a:xfrm>
            <a:custGeom>
              <a:avLst/>
              <a:gdLst/>
              <a:ahLst/>
              <a:cxnLst>
                <a:cxn ang="0">
                  <a:pos x="wd2" y="hd2"/>
                </a:cxn>
                <a:cxn ang="5400000">
                  <a:pos x="wd2" y="hd2"/>
                </a:cxn>
                <a:cxn ang="10800000">
                  <a:pos x="wd2" y="hd2"/>
                </a:cxn>
                <a:cxn ang="16200000">
                  <a:pos x="wd2" y="hd2"/>
                </a:cxn>
              </a:cxnLst>
              <a:rect l="0" t="0" r="r" b="b"/>
              <a:pathLst>
                <a:path w="21600" h="20495" fill="norm" stroke="1" extrusionOk="0">
                  <a:moveTo>
                    <a:pt x="0" y="20495"/>
                  </a:moveTo>
                  <a:cubicBezTo>
                    <a:pt x="1014" y="19980"/>
                    <a:pt x="4515" y="20470"/>
                    <a:pt x="6086" y="17384"/>
                  </a:cubicBezTo>
                  <a:cubicBezTo>
                    <a:pt x="7657" y="14299"/>
                    <a:pt x="8493" y="4527"/>
                    <a:pt x="9428" y="1956"/>
                  </a:cubicBezTo>
                  <a:cubicBezTo>
                    <a:pt x="10362" y="-616"/>
                    <a:pt x="10780" y="-689"/>
                    <a:pt x="11735" y="1956"/>
                  </a:cubicBezTo>
                  <a:cubicBezTo>
                    <a:pt x="12690" y="4601"/>
                    <a:pt x="13505" y="14740"/>
                    <a:pt x="15156" y="17825"/>
                  </a:cubicBezTo>
                  <a:cubicBezTo>
                    <a:pt x="16807" y="20911"/>
                    <a:pt x="20248" y="19931"/>
                    <a:pt x="21600" y="20470"/>
                  </a:cubicBezTo>
                </a:path>
              </a:pathLst>
            </a:custGeom>
            <a:noFill/>
            <a:ln w="25400" cap="flat">
              <a:solidFill>
                <a:srgbClr val="00F900"/>
              </a:solidFill>
              <a:prstDash val="solid"/>
              <a:round/>
            </a:ln>
            <a:effectLst/>
          </p:spPr>
          <p:txBody>
            <a:bodyPr wrap="square" lIns="65023" tIns="65023" rIns="65023" bIns="65023" numCol="1" anchor="ctr">
              <a:noAutofit/>
            </a:bodyPr>
            <a:lstStyle/>
            <a:p>
              <a:pPr marL="45155" marR="45155" algn="l" defTabSz="1016000">
                <a:defRPr sz="3200">
                  <a:solidFill>
                    <a:srgbClr val="000000"/>
                  </a:solidFill>
                  <a:uFill>
                    <a:solidFill>
                      <a:srgbClr val="000000"/>
                    </a:solidFill>
                  </a:uFill>
                  <a:latin typeface="Times New Roman"/>
                  <a:ea typeface="Times New Roman"/>
                  <a:cs typeface="Times New Roman"/>
                  <a:sym typeface="Times New Roman"/>
                </a:defRPr>
              </a:pPr>
            </a:p>
          </p:txBody>
        </p:sp>
      </p:grpSp>
      <p:pic>
        <p:nvPicPr>
          <p:cNvPr id="184" name="droppedImage.png" descr="droppedImage.png"/>
          <p:cNvPicPr>
            <a:picLocks noChangeAspect="1"/>
          </p:cNvPicPr>
          <p:nvPr/>
        </p:nvPicPr>
        <p:blipFill>
          <a:blip r:embed="rId3">
            <a:extLst/>
          </a:blip>
          <a:stretch>
            <a:fillRect/>
          </a:stretch>
        </p:blipFill>
        <p:spPr>
          <a:xfrm>
            <a:off x="1131864" y="1626887"/>
            <a:ext cx="4763009" cy="4876801"/>
          </a:xfrm>
          <a:prstGeom prst="rect">
            <a:avLst/>
          </a:prstGeom>
          <a:ln w="25400"/>
        </p:spPr>
      </p:pic>
      <p:sp>
        <p:nvSpPr>
          <p:cNvPr id="185" name="Random"/>
          <p:cNvSpPr txBox="1"/>
          <p:nvPr/>
        </p:nvSpPr>
        <p:spPr>
          <a:xfrm>
            <a:off x="2337678" y="1253355"/>
            <a:ext cx="1983233" cy="62230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L="45155" marR="45155" algn="l" defTabSz="1016000">
              <a:spcBef>
                <a:spcPts val="1600"/>
              </a:spcBef>
              <a:buClr>
                <a:srgbClr val="73FBA9"/>
              </a:buClr>
              <a:buFont typeface="Arial"/>
              <a:defRPr sz="3200">
                <a:solidFill>
                  <a:srgbClr val="73FBA9"/>
                </a:solidFill>
                <a:uFill>
                  <a:solidFill>
                    <a:srgbClr val="73FBA9"/>
                  </a:solidFill>
                </a:uFill>
                <a:latin typeface="Arial"/>
                <a:ea typeface="Arial"/>
                <a:cs typeface="Arial"/>
                <a:sym typeface="Arial"/>
              </a:defRPr>
            </a:lvl1pPr>
          </a:lstStyle>
          <a:p>
            <a:pPr/>
            <a:r>
              <a:t>Random</a:t>
            </a:r>
          </a:p>
        </p:txBody>
      </p:sp>
      <p:pic>
        <p:nvPicPr>
          <p:cNvPr id="186" name="internet.jpg" descr="internet.jpg"/>
          <p:cNvPicPr>
            <a:picLocks noChangeAspect="1"/>
          </p:cNvPicPr>
          <p:nvPr/>
        </p:nvPicPr>
        <p:blipFill>
          <a:blip r:embed="rId4">
            <a:extLst/>
          </a:blip>
          <a:stretch>
            <a:fillRect/>
          </a:stretch>
        </p:blipFill>
        <p:spPr>
          <a:xfrm>
            <a:off x="6445253" y="1615692"/>
            <a:ext cx="6079745" cy="4860545"/>
          </a:xfrm>
          <a:prstGeom prst="rect">
            <a:avLst/>
          </a:prstGeom>
          <a:ln w="25400"/>
        </p:spPr>
      </p:pic>
      <p:sp>
        <p:nvSpPr>
          <p:cNvPr id="187" name="Scale-Free"/>
          <p:cNvSpPr txBox="1"/>
          <p:nvPr/>
        </p:nvSpPr>
        <p:spPr>
          <a:xfrm>
            <a:off x="7962706" y="1253355"/>
            <a:ext cx="2454657" cy="62230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L="45155" marR="45155" algn="l" defTabSz="1016000">
              <a:spcBef>
                <a:spcPts val="1600"/>
              </a:spcBef>
              <a:buClr>
                <a:srgbClr val="D6D7FF"/>
              </a:buClr>
              <a:buFont typeface="Arial"/>
              <a:defRPr sz="3200">
                <a:solidFill>
                  <a:srgbClr val="D6D7FF"/>
                </a:solidFill>
                <a:uFill>
                  <a:solidFill>
                    <a:srgbClr val="D6D7FF"/>
                  </a:solidFill>
                </a:uFill>
                <a:latin typeface="Arial"/>
                <a:ea typeface="Arial"/>
                <a:cs typeface="Arial"/>
                <a:sym typeface="Arial"/>
              </a:defRPr>
            </a:lvl1pPr>
          </a:lstStyle>
          <a:p>
            <a:pPr/>
            <a:r>
              <a:t>Scale-Free</a:t>
            </a:r>
          </a:p>
        </p:txBody>
      </p:sp>
      <p:pic>
        <p:nvPicPr>
          <p:cNvPr id="188" name="search%3Fq%3Dpareto%2Bvilfredo%26tbm%3Disch%26tbo%3Du&amp;zoom=1&amp;q=pareto+vilfredo&amp;usg=__1405ipLwCcofIevtXOu0PRhf3gU=&amp;docid=G7Kk4uruDkNa_M&amp;sa=X&amp;ei=eDvGT6i6F4L80QXpoZjYBQ&amp;ved=0CJMBENUX.jpg" descr="search%3Fq%3Dpareto%2Bvilfredo%26tbm%3Disch%26tbo%3Du&amp;zoom=1&amp;q=pareto+vilfredo&amp;usg=__1405ipLwCcofIevtXOu0PRhf3gU=&amp;docid=G7Kk4uruDkNa_M&amp;sa=X&amp;ei=eDvGT6i6F4L80QXpoZjYBQ&amp;ved=0CJMBENUX.jpg"/>
          <p:cNvPicPr>
            <a:picLocks noChangeAspect="1"/>
          </p:cNvPicPr>
          <p:nvPr/>
        </p:nvPicPr>
        <p:blipFill>
          <a:blip r:embed="rId5">
            <a:extLst/>
          </a:blip>
          <a:stretch>
            <a:fillRect/>
          </a:stretch>
        </p:blipFill>
        <p:spPr>
          <a:xfrm>
            <a:off x="11367114" y="1330036"/>
            <a:ext cx="970517" cy="1475185"/>
          </a:xfrm>
          <a:prstGeom prst="rect">
            <a:avLst/>
          </a:prstGeom>
          <a:ln w="25400"/>
        </p:spPr>
      </p:pic>
      <p:sp>
        <p:nvSpPr>
          <p:cNvPr id="189" name="V. Pareto"/>
          <p:cNvSpPr txBox="1"/>
          <p:nvPr/>
        </p:nvSpPr>
        <p:spPr>
          <a:xfrm>
            <a:off x="11391815" y="2794753"/>
            <a:ext cx="921116" cy="35763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nchor="ctr">
            <a:spAutoFit/>
          </a:bodyPr>
          <a:lstStyle>
            <a:lvl1pPr defTabSz="457200">
              <a:defRPr sz="1600">
                <a:latin typeface="Gill Sans"/>
                <a:ea typeface="Gill Sans"/>
                <a:cs typeface="Gill Sans"/>
                <a:sym typeface="Gill Sans"/>
              </a:defRPr>
            </a:lvl1pPr>
          </a:lstStyle>
          <a:p>
            <a:pPr/>
            <a:r>
              <a:t>V. Pareto</a:t>
            </a:r>
          </a:p>
        </p:txBody>
      </p:sp>
      <p:pic>
        <p:nvPicPr>
          <p:cNvPr id="190" name="search%3Fq%3Dpaul%2Berdos%26tbm%3Disch%26tbo%3Du&amp;zoom=1&amp;q=paul+erdos&amp;usg=__D9vhNQsfU1aNfZMB_qkPt5EZ0Ic=&amp;docid=a-ERxSZLOydmSM&amp;sa=X&amp;ei=5zvGT8z9L8Wh0QWShpz5BQ&amp;ved=0CHgQ9QEwBg&amp;dur=28.jpg" descr="search%3Fq%3Dpaul%2Berdos%26tbm%3Disch%26tbo%3Du&amp;zoom=1&amp;q=paul+erdos&amp;usg=__D9vhNQsfU1aNfZMB_qkPt5EZ0Ic=&amp;docid=a-ERxSZLOydmSM&amp;sa=X&amp;ei=5zvGT8z9L8Wh0QWShpz5BQ&amp;ved=0CHgQ9QEwBg&amp;dur=28.jpg"/>
          <p:cNvPicPr>
            <a:picLocks noChangeAspect="1"/>
          </p:cNvPicPr>
          <p:nvPr/>
        </p:nvPicPr>
        <p:blipFill>
          <a:blip r:embed="rId6">
            <a:extLst/>
          </a:blip>
          <a:srcRect l="11027" t="0" r="37049" b="33500"/>
          <a:stretch>
            <a:fillRect/>
          </a:stretch>
        </p:blipFill>
        <p:spPr>
          <a:xfrm>
            <a:off x="479801" y="1330036"/>
            <a:ext cx="1082493" cy="1475255"/>
          </a:xfrm>
          <a:prstGeom prst="rect">
            <a:avLst/>
          </a:prstGeom>
          <a:ln w="25400"/>
        </p:spPr>
      </p:pic>
      <p:sp>
        <p:nvSpPr>
          <p:cNvPr id="191" name="P. Erdös"/>
          <p:cNvSpPr txBox="1"/>
          <p:nvPr/>
        </p:nvSpPr>
        <p:spPr>
          <a:xfrm>
            <a:off x="613310" y="2794753"/>
            <a:ext cx="815659" cy="35763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nchor="ctr">
            <a:spAutoFit/>
          </a:bodyPr>
          <a:lstStyle>
            <a:lvl1pPr defTabSz="457200">
              <a:defRPr sz="1600">
                <a:latin typeface="Gill Sans"/>
                <a:ea typeface="Gill Sans"/>
                <a:cs typeface="Gill Sans"/>
                <a:sym typeface="Gill Sans"/>
              </a:defRPr>
            </a:lvl1pPr>
          </a:lstStyle>
          <a:p>
            <a:pPr/>
            <a:r>
              <a:t>P. Erdös</a:t>
            </a:r>
          </a:p>
        </p:txBody>
      </p:sp>
      <p:sp>
        <p:nvSpPr>
          <p:cNvPr id="192" name="Network Models: What they look like"/>
          <p:cNvSpPr/>
          <p:nvPr/>
        </p:nvSpPr>
        <p:spPr>
          <a:xfrm>
            <a:off x="279064" y="256693"/>
            <a:ext cx="11254129"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400"/>
              </a:spcBef>
              <a:defRPr sz="4000"/>
            </a:pPr>
            <a:r>
              <a:rPr>
                <a:solidFill>
                  <a:srgbClr val="FF2600"/>
                </a:solidFill>
              </a:rPr>
              <a:t>Network Models:</a:t>
            </a:r>
            <a:r>
              <a:t> What they look like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Patent Citations"/>
          <p:cNvSpPr txBox="1"/>
          <p:nvPr/>
        </p:nvSpPr>
        <p:spPr>
          <a:xfrm>
            <a:off x="223647" y="437388"/>
            <a:ext cx="9200896" cy="685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algn="l" defTabSz="585216">
              <a:defRPr sz="4000">
                <a:latin typeface="Gill Sans"/>
                <a:ea typeface="Gill Sans"/>
                <a:cs typeface="Gill Sans"/>
                <a:sym typeface="Gill Sans"/>
              </a:defRPr>
            </a:lvl1pPr>
          </a:lstStyle>
          <a:p>
            <a:pPr/>
            <a:r>
              <a:t>Patent Citations</a:t>
            </a:r>
          </a:p>
        </p:txBody>
      </p:sp>
      <p:pic>
        <p:nvPicPr>
          <p:cNvPr id="197" name="droppedImage.pdf" descr="droppedImage.pdf"/>
          <p:cNvPicPr>
            <a:picLocks noChangeAspect="1"/>
          </p:cNvPicPr>
          <p:nvPr/>
        </p:nvPicPr>
        <p:blipFill>
          <a:blip r:embed="rId3">
            <a:extLst/>
          </a:blip>
          <a:stretch>
            <a:fillRect/>
          </a:stretch>
        </p:blipFill>
        <p:spPr>
          <a:xfrm>
            <a:off x="9428480" y="2566747"/>
            <a:ext cx="3234945" cy="4899791"/>
          </a:xfrm>
          <a:prstGeom prst="rect">
            <a:avLst/>
          </a:prstGeom>
          <a:ln w="12700">
            <a:miter lim="400000"/>
          </a:ln>
          <a:effectLst>
            <a:outerShdw sx="100000" sy="100000" kx="0" ky="0" algn="b" rotWithShape="0" blurRad="152400" dist="88900" dir="2700000">
              <a:srgbClr val="000000">
                <a:alpha val="75000"/>
              </a:srgbClr>
            </a:outerShdw>
            <a:reflection blurRad="0" stA="50000" stPos="0" endA="0" endPos="40000" dist="0" dir="5400000" fadeDir="5400000" sx="100000" sy="-100000" kx="0" ky="0" algn="bl" rotWithShape="0"/>
          </a:effectLst>
        </p:spPr>
      </p:pic>
      <p:sp>
        <p:nvSpPr>
          <p:cNvPr id="198" name="1969 - 1973"/>
          <p:cNvSpPr txBox="1"/>
          <p:nvPr/>
        </p:nvSpPr>
        <p:spPr>
          <a:xfrm>
            <a:off x="9878885" y="1307338"/>
            <a:ext cx="2050035" cy="571501"/>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nchor="ctr">
            <a:spAutoFit/>
          </a:bodyPr>
          <a:lstStyle/>
          <a:p>
            <a:pPr defTabSz="585216">
              <a:defRPr sz="3000">
                <a:latin typeface="Gill Sans"/>
                <a:ea typeface="Gill Sans"/>
                <a:cs typeface="Gill Sans"/>
                <a:sym typeface="Gill Sans"/>
              </a:defRPr>
            </a:pPr>
            <a:r>
              <a:rPr i="1"/>
              <a:t>1969</a:t>
            </a:r>
            <a:r>
              <a:t> - 1973</a:t>
            </a:r>
          </a:p>
        </p:txBody>
      </p:sp>
      <p:sp>
        <p:nvSpPr>
          <p:cNvPr id="199" name="3,778,614"/>
          <p:cNvSpPr txBox="1"/>
          <p:nvPr/>
        </p:nvSpPr>
        <p:spPr>
          <a:xfrm>
            <a:off x="9997440" y="7539735"/>
            <a:ext cx="1804417" cy="558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i="1" sz="3000">
                <a:solidFill>
                  <a:srgbClr val="FFF76B"/>
                </a:solidFill>
                <a:latin typeface="Gill Sans"/>
                <a:ea typeface="Gill Sans"/>
                <a:cs typeface="Gill Sans"/>
                <a:sym typeface="Gill Sans"/>
              </a:defRPr>
            </a:lvl1pPr>
          </a:lstStyle>
          <a:p>
            <a:pPr/>
            <a:r>
              <a:t>3,778,614</a:t>
            </a:r>
          </a:p>
        </p:txBody>
      </p:sp>
      <p:sp>
        <p:nvSpPr>
          <p:cNvPr id="200" name="Línia"/>
          <p:cNvSpPr/>
          <p:nvPr/>
        </p:nvSpPr>
        <p:spPr>
          <a:xfrm flipV="1">
            <a:off x="8408275" y="5024725"/>
            <a:ext cx="743470" cy="2"/>
          </a:xfrm>
          <a:prstGeom prst="line">
            <a:avLst/>
          </a:prstGeom>
          <a:ln w="25400">
            <a:solidFill>
              <a:srgbClr val="FFFFFF"/>
            </a:solidFill>
            <a:miter lim="400000"/>
            <a:headEnd type="stealth"/>
          </a:ln>
        </p:spPr>
        <p:txBody>
          <a:bodyPr lIns="65023" tIns="65023" rIns="65023" bIns="65023" anchor="ctr"/>
          <a:lstStyle/>
          <a:p>
            <a:pPr algn="l" defTabSz="585216">
              <a:defRPr sz="1400">
                <a:solidFill>
                  <a:srgbClr val="000000"/>
                </a:solidFill>
                <a:latin typeface="Helvetica"/>
                <a:ea typeface="Helvetica"/>
                <a:cs typeface="Helvetica"/>
                <a:sym typeface="Helvetica"/>
              </a:defRPr>
            </a:pPr>
          </a:p>
        </p:txBody>
      </p:sp>
      <p:sp>
        <p:nvSpPr>
          <p:cNvPr id="201" name="Línia"/>
          <p:cNvSpPr/>
          <p:nvPr/>
        </p:nvSpPr>
        <p:spPr>
          <a:xfrm>
            <a:off x="4059456" y="5024726"/>
            <a:ext cx="743470" cy="1"/>
          </a:xfrm>
          <a:prstGeom prst="line">
            <a:avLst/>
          </a:prstGeom>
          <a:ln w="25400">
            <a:solidFill>
              <a:srgbClr val="FFFFFF"/>
            </a:solidFill>
            <a:miter lim="400000"/>
            <a:headEnd type="stealth"/>
          </a:ln>
        </p:spPr>
        <p:txBody>
          <a:bodyPr lIns="65023" tIns="65023" rIns="65023" bIns="65023" anchor="ctr"/>
          <a:lstStyle/>
          <a:p>
            <a:pPr algn="l" defTabSz="585216">
              <a:defRPr sz="1400">
                <a:solidFill>
                  <a:srgbClr val="000000"/>
                </a:solidFill>
                <a:latin typeface="Helvetica"/>
                <a:ea typeface="Helvetica"/>
                <a:cs typeface="Helvetica"/>
                <a:sym typeface="Helvetica"/>
              </a:defRPr>
            </a:pPr>
          </a:p>
        </p:txBody>
      </p:sp>
      <p:sp>
        <p:nvSpPr>
          <p:cNvPr id="202" name="Computer assisted Tomography"/>
          <p:cNvSpPr txBox="1"/>
          <p:nvPr/>
        </p:nvSpPr>
        <p:spPr>
          <a:xfrm>
            <a:off x="9054592" y="8160512"/>
            <a:ext cx="3706369" cy="42265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i="1" sz="2200">
                <a:latin typeface="Gill Sans"/>
                <a:ea typeface="Gill Sans"/>
                <a:cs typeface="Gill Sans"/>
                <a:sym typeface="Gill Sans"/>
              </a:defRPr>
            </a:lvl1pPr>
          </a:lstStyle>
          <a:p>
            <a:pPr>
              <a:defRPr i="0"/>
            </a:pPr>
            <a:r>
              <a:rPr i="1"/>
              <a:t>Computer assisted Tomography </a:t>
            </a:r>
          </a:p>
        </p:txBody>
      </p:sp>
      <p:grpSp>
        <p:nvGrpSpPr>
          <p:cNvPr id="208" name="Grup"/>
          <p:cNvGrpSpPr/>
          <p:nvPr/>
        </p:nvGrpSpPr>
        <p:grpSpPr>
          <a:xfrm>
            <a:off x="325120" y="1330198"/>
            <a:ext cx="3706369" cy="8196835"/>
            <a:chOff x="0" y="13461"/>
            <a:chExt cx="3706367" cy="8196834"/>
          </a:xfrm>
        </p:grpSpPr>
        <p:pic>
          <p:nvPicPr>
            <p:cNvPr id="203" name="droppedImage.pdf" descr="droppedImage.pdf"/>
            <p:cNvPicPr>
              <a:picLocks noChangeAspect="1"/>
            </p:cNvPicPr>
            <p:nvPr/>
          </p:nvPicPr>
          <p:blipFill>
            <a:blip r:embed="rId4">
              <a:extLst/>
            </a:blip>
            <a:stretch>
              <a:fillRect/>
            </a:stretch>
          </p:blipFill>
          <p:spPr>
            <a:xfrm>
              <a:off x="279439" y="1219200"/>
              <a:ext cx="3340265" cy="4958080"/>
            </a:xfrm>
            <a:prstGeom prst="rect">
              <a:avLst/>
            </a:prstGeom>
            <a:ln w="12700" cap="flat">
              <a:noFill/>
              <a:miter lim="400000"/>
            </a:ln>
            <a:effectLst/>
          </p:spPr>
        </p:pic>
        <p:sp>
          <p:nvSpPr>
            <p:cNvPr id="204" name="2,094,318"/>
            <p:cNvSpPr txBox="1"/>
            <p:nvPr/>
          </p:nvSpPr>
          <p:spPr>
            <a:xfrm>
              <a:off x="942847" y="6237732"/>
              <a:ext cx="1804417" cy="529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585216">
                <a:defRPr i="1" sz="3000">
                  <a:solidFill>
                    <a:srgbClr val="FFF76B"/>
                  </a:solidFill>
                  <a:latin typeface="Gill Sans"/>
                  <a:ea typeface="Gill Sans"/>
                  <a:cs typeface="Gill Sans"/>
                  <a:sym typeface="Gill Sans"/>
                </a:defRPr>
              </a:lvl1pPr>
            </a:lstStyle>
            <a:p>
              <a:pPr/>
              <a:r>
                <a:t>2,094,318</a:t>
              </a:r>
            </a:p>
          </p:txBody>
        </p:sp>
        <p:sp>
          <p:nvSpPr>
            <p:cNvPr id="205" name="1930 - 1937"/>
            <p:cNvSpPr txBox="1"/>
            <p:nvPr/>
          </p:nvSpPr>
          <p:spPr>
            <a:xfrm>
              <a:off x="853524" y="13462"/>
              <a:ext cx="2001098" cy="542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ctr">
              <a:spAutoFit/>
            </a:bodyPr>
            <a:lstStyle/>
            <a:p>
              <a:pPr defTabSz="585216">
                <a:defRPr sz="3000">
                  <a:latin typeface="Gill Sans"/>
                  <a:ea typeface="Gill Sans"/>
                  <a:cs typeface="Gill Sans"/>
                  <a:sym typeface="Gill Sans"/>
                </a:defRPr>
              </a:pPr>
              <a:r>
                <a:rPr i="1"/>
                <a:t>1930</a:t>
              </a:r>
              <a:r>
                <a:t> - 1937</a:t>
              </a:r>
            </a:p>
          </p:txBody>
        </p:sp>
        <p:sp>
          <p:nvSpPr>
            <p:cNvPr id="206" name="A method of measuring the quality of electromagnetic radiations such as X-rays for testing metal foil and the like"/>
            <p:cNvSpPr txBox="1"/>
            <p:nvPr/>
          </p:nvSpPr>
          <p:spPr>
            <a:xfrm>
              <a:off x="0" y="6842760"/>
              <a:ext cx="3706368" cy="1367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585216">
                <a:defRPr i="1" sz="2200">
                  <a:latin typeface="Gill Sans"/>
                  <a:ea typeface="Gill Sans"/>
                  <a:cs typeface="Gill Sans"/>
                  <a:sym typeface="Gill Sans"/>
                </a:defRPr>
              </a:lvl1pPr>
            </a:lstStyle>
            <a:p>
              <a:pPr>
                <a:defRPr i="0"/>
              </a:pPr>
              <a:r>
                <a:rPr i="1"/>
                <a:t>A method of measuring the quality of electromagnetic radiations such as X-rays for testing metal foil and the like</a:t>
              </a:r>
            </a:p>
          </p:txBody>
        </p:sp>
        <p:sp>
          <p:nvSpPr>
            <p:cNvPr id="207" name="Gioacchino Failla"/>
            <p:cNvSpPr txBox="1"/>
            <p:nvPr/>
          </p:nvSpPr>
          <p:spPr>
            <a:xfrm>
              <a:off x="731519" y="589025"/>
              <a:ext cx="2243329" cy="41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585216">
                <a:defRPr i="1" sz="2200">
                  <a:latin typeface="Gill Sans"/>
                  <a:ea typeface="Gill Sans"/>
                  <a:cs typeface="Gill Sans"/>
                  <a:sym typeface="Gill Sans"/>
                </a:defRPr>
              </a:lvl1pPr>
            </a:lstStyle>
            <a:p>
              <a:pPr>
                <a:defRPr i="0"/>
              </a:pPr>
              <a:r>
                <a:rPr i="1"/>
                <a:t>Gioacchino Failla</a:t>
              </a:r>
            </a:p>
          </p:txBody>
        </p:sp>
      </p:grpSp>
      <p:sp>
        <p:nvSpPr>
          <p:cNvPr id="209" name="Godfrey Hounsfield"/>
          <p:cNvSpPr txBox="1"/>
          <p:nvPr/>
        </p:nvSpPr>
        <p:spPr>
          <a:xfrm>
            <a:off x="9786111" y="1901952"/>
            <a:ext cx="2243329" cy="42265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i="1" sz="2200">
                <a:latin typeface="Gill Sans"/>
                <a:ea typeface="Gill Sans"/>
                <a:cs typeface="Gill Sans"/>
                <a:sym typeface="Gill Sans"/>
              </a:defRPr>
            </a:lvl1pPr>
          </a:lstStyle>
          <a:p>
            <a:pPr>
              <a:defRPr i="0"/>
            </a:pPr>
            <a:r>
              <a:rPr i="1"/>
              <a:t>Godfrey Hounsfield</a:t>
            </a:r>
          </a:p>
        </p:txBody>
      </p:sp>
      <p:grpSp>
        <p:nvGrpSpPr>
          <p:cNvPr id="215" name="Grup"/>
          <p:cNvGrpSpPr/>
          <p:nvPr/>
        </p:nvGrpSpPr>
        <p:grpSpPr>
          <a:xfrm>
            <a:off x="4843716" y="1322070"/>
            <a:ext cx="3706369" cy="8196835"/>
            <a:chOff x="0" y="13461"/>
            <a:chExt cx="3706367" cy="8196834"/>
          </a:xfrm>
        </p:grpSpPr>
        <p:pic>
          <p:nvPicPr>
            <p:cNvPr id="210" name="droppedImage.pdf" descr="droppedImage.pdf"/>
            <p:cNvPicPr>
              <a:picLocks noChangeAspect="1"/>
            </p:cNvPicPr>
            <p:nvPr/>
          </p:nvPicPr>
          <p:blipFill>
            <a:blip r:embed="rId5">
              <a:extLst/>
            </a:blip>
            <a:stretch>
              <a:fillRect/>
            </a:stretch>
          </p:blipFill>
          <p:spPr>
            <a:xfrm>
              <a:off x="309435" y="1233991"/>
              <a:ext cx="3072385" cy="4953746"/>
            </a:xfrm>
            <a:prstGeom prst="rect">
              <a:avLst/>
            </a:prstGeom>
            <a:ln w="12700" cap="flat">
              <a:noFill/>
              <a:miter lim="400000"/>
            </a:ln>
            <a:effectLst/>
          </p:spPr>
        </p:pic>
        <p:sp>
          <p:nvSpPr>
            <p:cNvPr id="211" name="1944 - 1951"/>
            <p:cNvSpPr txBox="1"/>
            <p:nvPr/>
          </p:nvSpPr>
          <p:spPr>
            <a:xfrm>
              <a:off x="698774" y="13462"/>
              <a:ext cx="2001099" cy="542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ctr">
              <a:spAutoFit/>
            </a:bodyPr>
            <a:lstStyle/>
            <a:p>
              <a:pPr defTabSz="585216">
                <a:defRPr sz="3000">
                  <a:latin typeface="Gill Sans"/>
                  <a:ea typeface="Gill Sans"/>
                  <a:cs typeface="Gill Sans"/>
                  <a:sym typeface="Gill Sans"/>
                </a:defRPr>
              </a:pPr>
              <a:r>
                <a:rPr i="1"/>
                <a:t>1944</a:t>
              </a:r>
              <a:r>
                <a:t> - 1951</a:t>
              </a:r>
            </a:p>
          </p:txBody>
        </p:sp>
        <p:sp>
          <p:nvSpPr>
            <p:cNvPr id="212" name="2,557,868"/>
            <p:cNvSpPr txBox="1"/>
            <p:nvPr/>
          </p:nvSpPr>
          <p:spPr>
            <a:xfrm>
              <a:off x="878395" y="6245860"/>
              <a:ext cx="1804417" cy="529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585216">
                <a:defRPr i="1" sz="3000">
                  <a:solidFill>
                    <a:srgbClr val="FFF76B"/>
                  </a:solidFill>
                  <a:latin typeface="Gill Sans"/>
                  <a:ea typeface="Gill Sans"/>
                  <a:cs typeface="Gill Sans"/>
                  <a:sym typeface="Gill Sans"/>
                </a:defRPr>
              </a:lvl1pPr>
            </a:lstStyle>
            <a:p>
              <a:pPr/>
              <a:r>
                <a:t>2,557,868</a:t>
              </a:r>
            </a:p>
          </p:txBody>
        </p:sp>
        <p:sp>
          <p:nvSpPr>
            <p:cNvPr id="213" name="Accurately testing thickness of materials such as metal by X-rays in the fast moving product and without touching it"/>
            <p:cNvSpPr txBox="1"/>
            <p:nvPr/>
          </p:nvSpPr>
          <p:spPr>
            <a:xfrm>
              <a:off x="0" y="6842760"/>
              <a:ext cx="3706368" cy="1367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585216">
                <a:defRPr i="1" sz="2200">
                  <a:latin typeface="Gill Sans"/>
                  <a:ea typeface="Gill Sans"/>
                  <a:cs typeface="Gill Sans"/>
                  <a:sym typeface="Gill Sans"/>
                </a:defRPr>
              </a:lvl1pPr>
            </a:lstStyle>
            <a:p>
              <a:pPr>
                <a:defRPr i="0"/>
              </a:pPr>
              <a:r>
                <a:rPr i="1"/>
                <a:t>Accurately testing thickness of materials such as metal by X-rays in the fast moving product and without touching it </a:t>
              </a:r>
            </a:p>
          </p:txBody>
        </p:sp>
        <p:sp>
          <p:nvSpPr>
            <p:cNvPr id="214" name="Frederic Fua &amp; Robert C. Woods"/>
            <p:cNvSpPr txBox="1"/>
            <p:nvPr/>
          </p:nvSpPr>
          <p:spPr>
            <a:xfrm>
              <a:off x="667067" y="438403"/>
              <a:ext cx="2243329" cy="732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585216">
                <a:defRPr i="1" sz="2200">
                  <a:latin typeface="Gill Sans"/>
                  <a:ea typeface="Gill Sans"/>
                  <a:cs typeface="Gill Sans"/>
                  <a:sym typeface="Gill Sans"/>
                </a:defRPr>
              </a:lvl1pPr>
            </a:lstStyle>
            <a:p>
              <a:pPr>
                <a:defRPr i="0"/>
              </a:pPr>
              <a:r>
                <a:rPr i="1"/>
                <a:t>Frederic Fua &amp; Robert C. Woods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0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2"/>
      <p:bldP build="whole" bldLvl="1" animBg="1" rev="0" advAuto="0" spid="208" grpId="4"/>
      <p:bldP build="whole" bldLvl="1" animBg="1" rev="0" advAuto="0" spid="201" grpId="3"/>
      <p:bldP build="whole" bldLvl="1" animBg="1" rev="0" advAuto="0" spid="200"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Línia"/>
          <p:cNvSpPr/>
          <p:nvPr/>
        </p:nvSpPr>
        <p:spPr>
          <a:xfrm flipV="1">
            <a:off x="2403755" y="5167601"/>
            <a:ext cx="3649101" cy="58"/>
          </a:xfrm>
          <a:prstGeom prst="line">
            <a:avLst/>
          </a:prstGeom>
          <a:ln w="25400">
            <a:solidFill>
              <a:srgbClr val="FFFFFF"/>
            </a:solidFill>
            <a:miter lim="400000"/>
            <a:headEnd type="stealth"/>
          </a:ln>
        </p:spPr>
        <p:txBody>
          <a:bodyPr lIns="65023" tIns="65023" rIns="65023" bIns="65023" anchor="ctr"/>
          <a:lstStyle/>
          <a:p>
            <a:pPr algn="l" defTabSz="585216">
              <a:defRPr sz="1400">
                <a:solidFill>
                  <a:srgbClr val="000000"/>
                </a:solidFill>
                <a:latin typeface="Helvetica"/>
                <a:ea typeface="Helvetica"/>
                <a:cs typeface="Helvetica"/>
                <a:sym typeface="Helvetica"/>
              </a:defRPr>
            </a:pPr>
          </a:p>
        </p:txBody>
      </p:sp>
      <p:sp>
        <p:nvSpPr>
          <p:cNvPr id="220" name="Línia"/>
          <p:cNvSpPr/>
          <p:nvPr/>
        </p:nvSpPr>
        <p:spPr>
          <a:xfrm flipV="1">
            <a:off x="6865518" y="5169327"/>
            <a:ext cx="3752816" cy="51"/>
          </a:xfrm>
          <a:prstGeom prst="line">
            <a:avLst/>
          </a:prstGeom>
          <a:ln w="25400">
            <a:solidFill>
              <a:srgbClr val="FFFFFF"/>
            </a:solidFill>
            <a:miter lim="400000"/>
            <a:headEnd type="stealth"/>
          </a:ln>
        </p:spPr>
        <p:txBody>
          <a:bodyPr lIns="65023" tIns="65023" rIns="65023" bIns="65023" anchor="ctr"/>
          <a:lstStyle/>
          <a:p>
            <a:pPr algn="l" defTabSz="585216">
              <a:defRPr sz="1400">
                <a:solidFill>
                  <a:srgbClr val="000000"/>
                </a:solidFill>
                <a:latin typeface="Helvetica"/>
                <a:ea typeface="Helvetica"/>
                <a:cs typeface="Helvetica"/>
                <a:sym typeface="Helvetica"/>
              </a:defRPr>
            </a:pPr>
          </a:p>
        </p:txBody>
      </p:sp>
      <p:sp>
        <p:nvSpPr>
          <p:cNvPr id="221" name="Patent Citation Networks"/>
          <p:cNvSpPr txBox="1"/>
          <p:nvPr/>
        </p:nvSpPr>
        <p:spPr>
          <a:xfrm>
            <a:off x="223647" y="437388"/>
            <a:ext cx="12549632" cy="685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algn="l" defTabSz="585216">
              <a:defRPr sz="4000">
                <a:latin typeface="Gill Sans"/>
                <a:ea typeface="Gill Sans"/>
                <a:cs typeface="Gill Sans"/>
                <a:sym typeface="Gill Sans"/>
              </a:defRPr>
            </a:lvl1pPr>
          </a:lstStyle>
          <a:p>
            <a:pPr/>
            <a:r>
              <a:t>Patent Citation Networks</a:t>
            </a:r>
          </a:p>
        </p:txBody>
      </p:sp>
      <p:sp>
        <p:nvSpPr>
          <p:cNvPr id="222" name="Cercle"/>
          <p:cNvSpPr/>
          <p:nvPr/>
        </p:nvSpPr>
        <p:spPr>
          <a:xfrm>
            <a:off x="1674368" y="4876800"/>
            <a:ext cx="568961" cy="568960"/>
          </a:xfrm>
          <a:prstGeom prst="ellipse">
            <a:avLst/>
          </a:prstGeom>
          <a:gradFill>
            <a:gsLst>
              <a:gs pos="0">
                <a:srgbClr val="FFFFFF"/>
              </a:gs>
              <a:gs pos="100000">
                <a:srgbClr val="58596B"/>
              </a:gs>
            </a:gsLst>
            <a:path>
              <a:fillToRect l="37993" t="32472" r="62006" b="67527"/>
            </a:path>
          </a:gradFill>
          <a:ln w="12700">
            <a:miter lim="400000"/>
          </a:ln>
          <a:effectLst>
            <a:outerShdw sx="100000" sy="100000" kx="0" ky="0" algn="b" rotWithShape="0" blurRad="88900" dist="0" dir="18900000">
              <a:srgbClr val="000000">
                <a:alpha val="80000"/>
              </a:srgbClr>
            </a:outerShdw>
          </a:effectLst>
        </p:spPr>
        <p:txBody>
          <a:bodyPr lIns="65023" tIns="65023" rIns="65023" bIns="65023" anchor="ctr"/>
          <a:lstStyle/>
          <a:p>
            <a:pPr defTabSz="1024127">
              <a:defRPr sz="28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23" name="Cercle"/>
          <p:cNvSpPr/>
          <p:nvPr/>
        </p:nvSpPr>
        <p:spPr>
          <a:xfrm>
            <a:off x="6209791" y="4876800"/>
            <a:ext cx="568961" cy="568960"/>
          </a:xfrm>
          <a:prstGeom prst="ellipse">
            <a:avLst/>
          </a:prstGeom>
          <a:gradFill>
            <a:gsLst>
              <a:gs pos="0">
                <a:srgbClr val="FFFFFF"/>
              </a:gs>
              <a:gs pos="100000">
                <a:srgbClr val="58596B"/>
              </a:gs>
            </a:gsLst>
            <a:path>
              <a:fillToRect l="37993" t="32472" r="62006" b="67527"/>
            </a:path>
          </a:gradFill>
          <a:ln w="12700">
            <a:miter lim="400000"/>
          </a:ln>
          <a:effectLst>
            <a:outerShdw sx="100000" sy="100000" kx="0" ky="0" algn="b" rotWithShape="0" blurRad="88900" dist="0" dir="18900000">
              <a:srgbClr val="000000">
                <a:alpha val="80000"/>
              </a:srgbClr>
            </a:outerShdw>
          </a:effectLst>
        </p:spPr>
        <p:txBody>
          <a:bodyPr lIns="65023" tIns="65023" rIns="65023" bIns="65023" anchor="ctr"/>
          <a:lstStyle/>
          <a:p>
            <a:pPr defTabSz="1024127">
              <a:defRPr sz="28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24" name="Cercle"/>
          <p:cNvSpPr/>
          <p:nvPr/>
        </p:nvSpPr>
        <p:spPr>
          <a:xfrm>
            <a:off x="10745216" y="4876800"/>
            <a:ext cx="568961" cy="568960"/>
          </a:xfrm>
          <a:prstGeom prst="ellipse">
            <a:avLst/>
          </a:prstGeom>
          <a:gradFill>
            <a:gsLst>
              <a:gs pos="0">
                <a:srgbClr val="FFFFFF"/>
              </a:gs>
              <a:gs pos="100000">
                <a:srgbClr val="58596B"/>
              </a:gs>
            </a:gsLst>
            <a:path>
              <a:fillToRect l="37993" t="32472" r="62006" b="67527"/>
            </a:path>
          </a:gradFill>
          <a:ln w="12700">
            <a:miter lim="400000"/>
          </a:ln>
          <a:effectLst>
            <a:outerShdw sx="100000" sy="100000" kx="0" ky="0" algn="b" rotWithShape="0" blurRad="88900" dist="0" dir="18900000">
              <a:srgbClr val="000000">
                <a:alpha val="80000"/>
              </a:srgbClr>
            </a:outerShdw>
          </a:effectLst>
        </p:spPr>
        <p:txBody>
          <a:bodyPr lIns="65023" tIns="65023" rIns="65023" bIns="65023" anchor="ctr"/>
          <a:lstStyle/>
          <a:p>
            <a:pPr defTabSz="1024127">
              <a:defRPr sz="28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25" name="3,778,614"/>
          <p:cNvSpPr txBox="1"/>
          <p:nvPr/>
        </p:nvSpPr>
        <p:spPr>
          <a:xfrm>
            <a:off x="10127488" y="5946647"/>
            <a:ext cx="1804417" cy="558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i="1" sz="3000">
                <a:solidFill>
                  <a:srgbClr val="FFF76B"/>
                </a:solidFill>
                <a:latin typeface="Gill Sans"/>
                <a:ea typeface="Gill Sans"/>
                <a:cs typeface="Gill Sans"/>
                <a:sym typeface="Gill Sans"/>
              </a:defRPr>
            </a:lvl1pPr>
          </a:lstStyle>
          <a:p>
            <a:pPr/>
            <a:r>
              <a:t>3,778,614</a:t>
            </a:r>
          </a:p>
        </p:txBody>
      </p:sp>
      <p:sp>
        <p:nvSpPr>
          <p:cNvPr id="226" name="14 years"/>
          <p:cNvSpPr txBox="1"/>
          <p:nvPr/>
        </p:nvSpPr>
        <p:spPr>
          <a:xfrm>
            <a:off x="3523837" y="4272279"/>
            <a:ext cx="1389190" cy="558801"/>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nchor="ctr">
            <a:spAutoFit/>
          </a:bodyPr>
          <a:lstStyle>
            <a:lvl1pPr defTabSz="585216">
              <a:defRPr i="1" sz="3000">
                <a:solidFill>
                  <a:srgbClr val="FFB43F"/>
                </a:solidFill>
                <a:latin typeface="Gill Sans"/>
                <a:ea typeface="Gill Sans"/>
                <a:cs typeface="Gill Sans"/>
                <a:sym typeface="Gill Sans"/>
              </a:defRPr>
            </a:lvl1pPr>
          </a:lstStyle>
          <a:p>
            <a:pPr/>
            <a:r>
              <a:t>14 years</a:t>
            </a:r>
          </a:p>
        </p:txBody>
      </p:sp>
      <p:sp>
        <p:nvSpPr>
          <p:cNvPr id="227" name="22 years"/>
          <p:cNvSpPr txBox="1"/>
          <p:nvPr/>
        </p:nvSpPr>
        <p:spPr>
          <a:xfrm>
            <a:off x="8052593" y="4272279"/>
            <a:ext cx="1389191" cy="558801"/>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nchor="ctr">
            <a:spAutoFit/>
          </a:bodyPr>
          <a:lstStyle>
            <a:lvl1pPr defTabSz="585216">
              <a:defRPr i="1" sz="3000">
                <a:solidFill>
                  <a:srgbClr val="FFB43F"/>
                </a:solidFill>
                <a:latin typeface="Gill Sans"/>
                <a:ea typeface="Gill Sans"/>
                <a:cs typeface="Gill Sans"/>
                <a:sym typeface="Gill Sans"/>
              </a:defRPr>
            </a:lvl1pPr>
          </a:lstStyle>
          <a:p>
            <a:pPr/>
            <a:r>
              <a:t>22 years</a:t>
            </a:r>
          </a:p>
        </p:txBody>
      </p:sp>
      <p:sp>
        <p:nvSpPr>
          <p:cNvPr id="228" name="2,557,868"/>
          <p:cNvSpPr txBox="1"/>
          <p:nvPr/>
        </p:nvSpPr>
        <p:spPr>
          <a:xfrm>
            <a:off x="5608320" y="5946647"/>
            <a:ext cx="1804417" cy="558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i="1" sz="3000">
                <a:solidFill>
                  <a:srgbClr val="FFF76B"/>
                </a:solidFill>
                <a:latin typeface="Gill Sans"/>
                <a:ea typeface="Gill Sans"/>
                <a:cs typeface="Gill Sans"/>
                <a:sym typeface="Gill Sans"/>
              </a:defRPr>
            </a:lvl1pPr>
          </a:lstStyle>
          <a:p>
            <a:pPr/>
            <a:r>
              <a:t>2,557,868</a:t>
            </a:r>
          </a:p>
        </p:txBody>
      </p:sp>
      <p:sp>
        <p:nvSpPr>
          <p:cNvPr id="229" name="2,094,318"/>
          <p:cNvSpPr txBox="1"/>
          <p:nvPr/>
        </p:nvSpPr>
        <p:spPr>
          <a:xfrm>
            <a:off x="1089152" y="5946647"/>
            <a:ext cx="1804417" cy="558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i="1" sz="3000">
                <a:solidFill>
                  <a:srgbClr val="FFF76B"/>
                </a:solidFill>
                <a:latin typeface="Gill Sans"/>
                <a:ea typeface="Gill Sans"/>
                <a:cs typeface="Gill Sans"/>
                <a:sym typeface="Gill Sans"/>
              </a:defRPr>
            </a:lvl1pPr>
          </a:lstStyle>
          <a:p>
            <a:pPr/>
            <a:r>
              <a:t>2,094,318</a:t>
            </a:r>
          </a:p>
        </p:txBody>
      </p:sp>
      <p:sp>
        <p:nvSpPr>
          <p:cNvPr id="230" name="Valverde S, Solé RV, Bedau MA, Packard N (2007)…"/>
          <p:cNvSpPr txBox="1"/>
          <p:nvPr/>
        </p:nvSpPr>
        <p:spPr>
          <a:xfrm>
            <a:off x="5823432" y="8349971"/>
            <a:ext cx="6876797"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000"/>
            </a:pPr>
            <a:r>
              <a:t>Valverde S, Solé RV, Bedau MA, Packard N (2007) </a:t>
            </a:r>
          </a:p>
          <a:p>
            <a:pPr algn="l">
              <a:defRPr sz="2000"/>
            </a:pPr>
            <a:r>
              <a:t>Topology and evolution of technology innovation networks. </a:t>
            </a:r>
          </a:p>
          <a:p>
            <a:pPr algn="l">
              <a:defRPr sz="2000"/>
            </a:pPr>
            <a:r>
              <a:t>Phys Rev E 76:056118.</a:t>
            </a:r>
          </a:p>
        </p:txBody>
      </p:sp>
    </p:spTree>
  </p:cSld>
  <p:clrMapOvr>
    <a:masterClrMapping/>
  </p:clrMapOvr>
  <mc:AlternateContent xmlns:mc="http://schemas.openxmlformats.org/markup-compatibility/2006">
    <mc:Choice xmlns:p14="http://schemas.microsoft.com/office/powerpoint/2010/main" Requires="p14">
      <p:transition spd="med" advClick="1" p14:dur="1000">
        <p14:flip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2"/>
      <p:bldP build="whole" bldLvl="1" animBg="1" rev="0" advAuto="0" spid="226"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4" name="subg1.net.pdf" descr="subg1.net.pdf"/>
          <p:cNvPicPr>
            <a:picLocks noChangeAspect="1"/>
          </p:cNvPicPr>
          <p:nvPr/>
        </p:nvPicPr>
        <p:blipFill>
          <a:blip r:embed="rId3">
            <a:extLst/>
          </a:blip>
          <a:stretch>
            <a:fillRect/>
          </a:stretch>
        </p:blipFill>
        <p:spPr>
          <a:xfrm>
            <a:off x="1056640" y="1739392"/>
            <a:ext cx="2438401" cy="2438401"/>
          </a:xfrm>
          <a:prstGeom prst="rect">
            <a:avLst/>
          </a:prstGeom>
          <a:ln w="12700">
            <a:miter lim="400000"/>
          </a:ln>
        </p:spPr>
      </p:pic>
      <p:pic>
        <p:nvPicPr>
          <p:cNvPr id="235" name="subg2.net.pdf" descr="subg2.net.pdf"/>
          <p:cNvPicPr>
            <a:picLocks noChangeAspect="1"/>
          </p:cNvPicPr>
          <p:nvPr/>
        </p:nvPicPr>
        <p:blipFill>
          <a:blip r:embed="rId4">
            <a:extLst/>
          </a:blip>
          <a:stretch>
            <a:fillRect/>
          </a:stretch>
        </p:blipFill>
        <p:spPr>
          <a:xfrm>
            <a:off x="4454144" y="1202944"/>
            <a:ext cx="3511297" cy="3511297"/>
          </a:xfrm>
          <a:prstGeom prst="rect">
            <a:avLst/>
          </a:prstGeom>
          <a:ln w="12700">
            <a:miter lim="400000"/>
          </a:ln>
        </p:spPr>
      </p:pic>
      <p:pic>
        <p:nvPicPr>
          <p:cNvPr id="236" name="subg3.net.pdf" descr="subg3.net.pdf"/>
          <p:cNvPicPr>
            <a:picLocks noChangeAspect="1"/>
          </p:cNvPicPr>
          <p:nvPr/>
        </p:nvPicPr>
        <p:blipFill>
          <a:blip r:embed="rId5">
            <a:extLst/>
          </a:blip>
          <a:stretch>
            <a:fillRect/>
          </a:stretch>
        </p:blipFill>
        <p:spPr>
          <a:xfrm>
            <a:off x="8680704" y="975360"/>
            <a:ext cx="3966465" cy="3966465"/>
          </a:xfrm>
          <a:prstGeom prst="rect">
            <a:avLst/>
          </a:prstGeom>
          <a:ln w="12700">
            <a:miter lim="400000"/>
          </a:ln>
        </p:spPr>
      </p:pic>
      <p:pic>
        <p:nvPicPr>
          <p:cNvPr id="237" name="subg4.net.pdf" descr="subg4.net.pdf"/>
          <p:cNvPicPr>
            <a:picLocks noChangeAspect="1"/>
          </p:cNvPicPr>
          <p:nvPr/>
        </p:nvPicPr>
        <p:blipFill>
          <a:blip r:embed="rId6">
            <a:extLst/>
          </a:blip>
          <a:stretch>
            <a:fillRect/>
          </a:stretch>
        </p:blipFill>
        <p:spPr>
          <a:xfrm>
            <a:off x="260096" y="5185664"/>
            <a:ext cx="4031489" cy="4031489"/>
          </a:xfrm>
          <a:prstGeom prst="rect">
            <a:avLst/>
          </a:prstGeom>
          <a:ln w="12700">
            <a:miter lim="400000"/>
          </a:ln>
        </p:spPr>
      </p:pic>
      <p:pic>
        <p:nvPicPr>
          <p:cNvPr id="238" name="subg6.net.pdf" descr="subg6.net.pdf"/>
          <p:cNvPicPr>
            <a:picLocks noChangeAspect="1"/>
          </p:cNvPicPr>
          <p:nvPr/>
        </p:nvPicPr>
        <p:blipFill>
          <a:blip r:embed="rId7">
            <a:extLst/>
          </a:blip>
          <a:stretch>
            <a:fillRect/>
          </a:stretch>
        </p:blipFill>
        <p:spPr>
          <a:xfrm>
            <a:off x="4291584" y="5071871"/>
            <a:ext cx="4242816" cy="4242817"/>
          </a:xfrm>
          <a:prstGeom prst="rect">
            <a:avLst/>
          </a:prstGeom>
          <a:ln w="12700">
            <a:miter lim="400000"/>
          </a:ln>
        </p:spPr>
      </p:pic>
      <p:pic>
        <p:nvPicPr>
          <p:cNvPr id="239" name="xarxa.net.pdf" descr="xarxa.net.pdf"/>
          <p:cNvPicPr>
            <a:picLocks noChangeAspect="1"/>
          </p:cNvPicPr>
          <p:nvPr/>
        </p:nvPicPr>
        <p:blipFill>
          <a:blip r:embed="rId8">
            <a:extLst/>
          </a:blip>
          <a:stretch>
            <a:fillRect/>
          </a:stretch>
        </p:blipFill>
        <p:spPr>
          <a:xfrm>
            <a:off x="8534400" y="5071871"/>
            <a:ext cx="4259072" cy="4259073"/>
          </a:xfrm>
          <a:prstGeom prst="rect">
            <a:avLst/>
          </a:prstGeom>
          <a:ln w="12700">
            <a:miter lim="400000"/>
          </a:ln>
        </p:spPr>
      </p:pic>
      <p:sp>
        <p:nvSpPr>
          <p:cNvPr id="240" name="1973"/>
          <p:cNvSpPr txBox="1"/>
          <p:nvPr/>
        </p:nvSpPr>
        <p:spPr>
          <a:xfrm>
            <a:off x="180213" y="925068"/>
            <a:ext cx="1316737" cy="685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sz="4000">
                <a:solidFill>
                  <a:srgbClr val="000000"/>
                </a:solidFill>
                <a:latin typeface="Gill Sans"/>
                <a:ea typeface="Gill Sans"/>
                <a:cs typeface="Gill Sans"/>
                <a:sym typeface="Gill Sans"/>
              </a:defRPr>
            </a:lvl1pPr>
          </a:lstStyle>
          <a:p>
            <a:pPr/>
            <a:r>
              <a:t>1973</a:t>
            </a:r>
          </a:p>
        </p:txBody>
      </p:sp>
      <p:sp>
        <p:nvSpPr>
          <p:cNvPr id="241" name="1980"/>
          <p:cNvSpPr txBox="1"/>
          <p:nvPr/>
        </p:nvSpPr>
        <p:spPr>
          <a:xfrm>
            <a:off x="3675253" y="925068"/>
            <a:ext cx="1202945" cy="685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sz="4000">
                <a:solidFill>
                  <a:srgbClr val="000000"/>
                </a:solidFill>
                <a:latin typeface="Gill Sans"/>
                <a:ea typeface="Gill Sans"/>
                <a:cs typeface="Gill Sans"/>
                <a:sym typeface="Gill Sans"/>
              </a:defRPr>
            </a:lvl1pPr>
          </a:lstStyle>
          <a:p>
            <a:pPr/>
            <a:r>
              <a:t>1980</a:t>
            </a:r>
          </a:p>
        </p:txBody>
      </p:sp>
      <p:sp>
        <p:nvSpPr>
          <p:cNvPr id="242" name="1985"/>
          <p:cNvSpPr txBox="1"/>
          <p:nvPr/>
        </p:nvSpPr>
        <p:spPr>
          <a:xfrm>
            <a:off x="8145780" y="925068"/>
            <a:ext cx="1202945" cy="685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sz="4000">
                <a:solidFill>
                  <a:srgbClr val="000000"/>
                </a:solidFill>
                <a:latin typeface="Gill Sans"/>
                <a:ea typeface="Gill Sans"/>
                <a:cs typeface="Gill Sans"/>
                <a:sym typeface="Gill Sans"/>
              </a:defRPr>
            </a:lvl1pPr>
          </a:lstStyle>
          <a:p>
            <a:pPr/>
            <a:r>
              <a:t>1985</a:t>
            </a:r>
          </a:p>
        </p:txBody>
      </p:sp>
      <p:sp>
        <p:nvSpPr>
          <p:cNvPr id="243" name="1990"/>
          <p:cNvSpPr txBox="1"/>
          <p:nvPr/>
        </p:nvSpPr>
        <p:spPr>
          <a:xfrm>
            <a:off x="80137" y="4940300"/>
            <a:ext cx="1202945" cy="685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sz="4000">
                <a:solidFill>
                  <a:srgbClr val="000000"/>
                </a:solidFill>
                <a:latin typeface="Gill Sans"/>
                <a:ea typeface="Gill Sans"/>
                <a:cs typeface="Gill Sans"/>
                <a:sym typeface="Gill Sans"/>
              </a:defRPr>
            </a:lvl1pPr>
          </a:lstStyle>
          <a:p>
            <a:pPr/>
            <a:r>
              <a:t>1990</a:t>
            </a:r>
          </a:p>
        </p:txBody>
      </p:sp>
      <p:sp>
        <p:nvSpPr>
          <p:cNvPr id="244" name="1995"/>
          <p:cNvSpPr txBox="1"/>
          <p:nvPr/>
        </p:nvSpPr>
        <p:spPr>
          <a:xfrm>
            <a:off x="3680714" y="4940300"/>
            <a:ext cx="1202945" cy="685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sz="4000">
                <a:solidFill>
                  <a:srgbClr val="000000"/>
                </a:solidFill>
                <a:latin typeface="Gill Sans"/>
                <a:ea typeface="Gill Sans"/>
                <a:cs typeface="Gill Sans"/>
                <a:sym typeface="Gill Sans"/>
              </a:defRPr>
            </a:lvl1pPr>
          </a:lstStyle>
          <a:p>
            <a:pPr/>
            <a:r>
              <a:t>1995</a:t>
            </a:r>
          </a:p>
        </p:txBody>
      </p:sp>
      <p:sp>
        <p:nvSpPr>
          <p:cNvPr id="245" name="2004"/>
          <p:cNvSpPr txBox="1"/>
          <p:nvPr/>
        </p:nvSpPr>
        <p:spPr>
          <a:xfrm>
            <a:off x="8243189" y="4940300"/>
            <a:ext cx="1202945" cy="685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defTabSz="585216">
              <a:defRPr sz="4000">
                <a:solidFill>
                  <a:srgbClr val="000000"/>
                </a:solidFill>
                <a:latin typeface="Gill Sans"/>
                <a:ea typeface="Gill Sans"/>
                <a:cs typeface="Gill Sans"/>
                <a:sym typeface="Gill Sans"/>
              </a:defRPr>
            </a:lvl1pPr>
          </a:lstStyle>
          <a:p>
            <a:pPr/>
            <a:r>
              <a:t>2004</a:t>
            </a:r>
          </a:p>
        </p:txBody>
      </p:sp>
      <p:sp>
        <p:nvSpPr>
          <p:cNvPr id="246" name="Evolution of the CT Patent Citation Network"/>
          <p:cNvSpPr txBox="1"/>
          <p:nvPr/>
        </p:nvSpPr>
        <p:spPr>
          <a:xfrm>
            <a:off x="211328" y="112268"/>
            <a:ext cx="12045696" cy="6858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lvl1pPr algn="l" defTabSz="585216">
              <a:defRPr sz="4000">
                <a:solidFill>
                  <a:srgbClr val="000000"/>
                </a:solidFill>
                <a:latin typeface="Gill Sans"/>
                <a:ea typeface="Gill Sans"/>
                <a:cs typeface="Gill Sans"/>
                <a:sym typeface="Gill Sans"/>
              </a:defRPr>
            </a:lvl1pPr>
          </a:lstStyle>
          <a:p>
            <a:pPr/>
            <a:r>
              <a:t>Evolution of the CT Patent Citation Network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Línia"/>
          <p:cNvSpPr/>
          <p:nvPr/>
        </p:nvSpPr>
        <p:spPr>
          <a:xfrm flipV="1">
            <a:off x="2645717" y="3834385"/>
            <a:ext cx="660475" cy="1320350"/>
          </a:xfrm>
          <a:prstGeom prst="line">
            <a:avLst/>
          </a:prstGeom>
          <a:ln w="25400">
            <a:solidFill>
              <a:srgbClr val="FFFFFF"/>
            </a:solidFill>
            <a:headEnd type="triangle"/>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51" name="Línia"/>
          <p:cNvSpPr/>
          <p:nvPr/>
        </p:nvSpPr>
        <p:spPr>
          <a:xfrm>
            <a:off x="2653385" y="5542508"/>
            <a:ext cx="1327623" cy="1013537"/>
          </a:xfrm>
          <a:prstGeom prst="line">
            <a:avLst/>
          </a:prstGeom>
          <a:ln w="25400">
            <a:solidFill>
              <a:srgbClr val="FFFFFF"/>
            </a:solidFill>
            <a:headEnd type="triangle"/>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52" name="Cercle"/>
          <p:cNvSpPr/>
          <p:nvPr/>
        </p:nvSpPr>
        <p:spPr>
          <a:xfrm>
            <a:off x="3166417" y="3383508"/>
            <a:ext cx="482601" cy="482601"/>
          </a:xfrm>
          <a:prstGeom prst="ellipse">
            <a:avLst/>
          </a:prstGeom>
          <a:gradFill>
            <a:gsLst>
              <a:gs pos="0">
                <a:srgbClr val="FFCD60"/>
              </a:gs>
              <a:gs pos="100000">
                <a:srgbClr val="2E2D2D"/>
              </a:gs>
            </a:gsLst>
            <a:path>
              <a:fillToRect l="43333" t="40000" r="56666" b="60000"/>
            </a:path>
          </a:gra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1028700">
              <a:defRPr sz="28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53" name="Cercle"/>
          <p:cNvSpPr/>
          <p:nvPr/>
        </p:nvSpPr>
        <p:spPr>
          <a:xfrm>
            <a:off x="2239317" y="5110708"/>
            <a:ext cx="482601" cy="482601"/>
          </a:xfrm>
          <a:prstGeom prst="ellipse">
            <a:avLst/>
          </a:prstGeom>
          <a:gradFill>
            <a:gsLst>
              <a:gs pos="0">
                <a:srgbClr val="FFF71F"/>
              </a:gs>
              <a:gs pos="100000">
                <a:srgbClr val="58596B"/>
              </a:gs>
            </a:gsLst>
            <a:path>
              <a:fillToRect l="37338" t="32195" r="62661" b="67804"/>
            </a:path>
          </a:gra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1028700">
              <a:defRPr sz="28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54" name="Cercle"/>
          <p:cNvSpPr/>
          <p:nvPr/>
        </p:nvSpPr>
        <p:spPr>
          <a:xfrm>
            <a:off x="3953817" y="6469608"/>
            <a:ext cx="482601" cy="482601"/>
          </a:xfrm>
          <a:prstGeom prst="ellipse">
            <a:avLst/>
          </a:prstGeom>
          <a:gradFill>
            <a:gsLst>
              <a:gs pos="1554">
                <a:srgbClr val="7483DE"/>
              </a:gs>
              <a:gs pos="100000">
                <a:srgbClr val="2E2D2D"/>
              </a:gs>
            </a:gsLst>
            <a:path>
              <a:fillToRect l="43333" t="40000" r="56666" b="60000"/>
            </a:path>
          </a:gra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1028700">
              <a:defRPr sz="28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55" name="(Price, 1965) &amp; (Price, 1976)"/>
          <p:cNvSpPr txBox="1"/>
          <p:nvPr/>
        </p:nvSpPr>
        <p:spPr>
          <a:xfrm>
            <a:off x="7762104" y="8826103"/>
            <a:ext cx="4635501" cy="5207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sz="3000">
                <a:latin typeface="Gill Sans"/>
                <a:ea typeface="Gill Sans"/>
                <a:cs typeface="Gill Sans"/>
                <a:sym typeface="Gill Sans"/>
              </a:defRPr>
            </a:lvl1pPr>
          </a:lstStyle>
          <a:p>
            <a:pPr/>
            <a:r>
              <a:t>(Price, 1965) &amp; (Price, 1976)</a:t>
            </a:r>
          </a:p>
        </p:txBody>
      </p:sp>
      <p:sp>
        <p:nvSpPr>
          <p:cNvPr id="256" name="Cercle"/>
          <p:cNvSpPr/>
          <p:nvPr/>
        </p:nvSpPr>
        <p:spPr>
          <a:xfrm>
            <a:off x="4753917" y="2786608"/>
            <a:ext cx="482601" cy="482601"/>
          </a:xfrm>
          <a:prstGeom prst="ellipse">
            <a:avLst/>
          </a:prstGeom>
          <a:gradFill>
            <a:gsLst>
              <a:gs pos="0">
                <a:srgbClr val="7483DE"/>
              </a:gs>
              <a:gs pos="100000">
                <a:srgbClr val="2E2D2D"/>
              </a:gs>
            </a:gsLst>
            <a:path>
              <a:fillToRect l="43333" t="40000" r="56666" b="60000"/>
            </a:path>
          </a:gra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1028700">
              <a:defRPr sz="28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57" name="Línia"/>
          <p:cNvSpPr/>
          <p:nvPr/>
        </p:nvSpPr>
        <p:spPr>
          <a:xfrm flipV="1">
            <a:off x="3662378" y="3099731"/>
            <a:ext cx="1079800" cy="389438"/>
          </a:xfrm>
          <a:prstGeom prst="line">
            <a:avLst/>
          </a:prstGeom>
          <a:ln w="25400">
            <a:solidFill>
              <a:srgbClr val="FFFFFF"/>
            </a:solidFill>
            <a:headEnd type="triangle"/>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58" name="Cercle"/>
          <p:cNvSpPr/>
          <p:nvPr/>
        </p:nvSpPr>
        <p:spPr>
          <a:xfrm>
            <a:off x="4563417" y="5517108"/>
            <a:ext cx="482601" cy="482601"/>
          </a:xfrm>
          <a:prstGeom prst="ellipse">
            <a:avLst/>
          </a:prstGeom>
          <a:gradFill>
            <a:gsLst>
              <a:gs pos="0">
                <a:srgbClr val="7483DE"/>
              </a:gs>
              <a:gs pos="100000">
                <a:srgbClr val="2E2D2D"/>
              </a:gs>
            </a:gsLst>
            <a:path>
              <a:fillToRect l="43333" t="40000" r="56666" b="60000"/>
            </a:path>
          </a:gra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1028700">
              <a:defRPr sz="28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sp>
        <p:nvSpPr>
          <p:cNvPr id="259" name="Línia"/>
          <p:cNvSpPr/>
          <p:nvPr/>
        </p:nvSpPr>
        <p:spPr>
          <a:xfrm>
            <a:off x="2772717" y="5348001"/>
            <a:ext cx="1738832" cy="355318"/>
          </a:xfrm>
          <a:prstGeom prst="line">
            <a:avLst/>
          </a:prstGeom>
          <a:ln w="25400">
            <a:solidFill>
              <a:srgbClr val="FFFFFF"/>
            </a:solidFill>
            <a:headEnd type="triangle"/>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60" name="Línia"/>
          <p:cNvSpPr/>
          <p:nvPr/>
        </p:nvSpPr>
        <p:spPr>
          <a:xfrm flipV="1">
            <a:off x="2772717" y="4528873"/>
            <a:ext cx="1610230" cy="636699"/>
          </a:xfrm>
          <a:prstGeom prst="line">
            <a:avLst/>
          </a:prstGeom>
          <a:ln w="25400">
            <a:solidFill>
              <a:srgbClr val="FFFFFF"/>
            </a:solidFill>
            <a:headEnd type="triangle"/>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61" name="Cercle"/>
          <p:cNvSpPr/>
          <p:nvPr/>
        </p:nvSpPr>
        <p:spPr>
          <a:xfrm>
            <a:off x="4398317" y="4170908"/>
            <a:ext cx="482601" cy="482601"/>
          </a:xfrm>
          <a:prstGeom prst="ellipse">
            <a:avLst/>
          </a:prstGeom>
          <a:gradFill>
            <a:gsLst>
              <a:gs pos="0">
                <a:srgbClr val="7483DE"/>
              </a:gs>
              <a:gs pos="100000">
                <a:srgbClr val="2E2D2D"/>
              </a:gs>
            </a:gsLst>
            <a:path>
              <a:fillToRect l="43333" t="40000" r="56666" b="60000"/>
            </a:path>
          </a:gra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1028700">
              <a:defRPr sz="2800">
                <a:effectLst>
                  <a:outerShdw sx="100000" sy="100000" kx="0" ky="0" algn="b" rotWithShape="0" blurRad="25400" dist="23998" dir="2700000">
                    <a:srgbClr val="000000">
                      <a:alpha val="31034"/>
                    </a:srgbClr>
                  </a:outerShdw>
                </a:effectLst>
                <a:latin typeface="Gill Sans"/>
                <a:ea typeface="Gill Sans"/>
                <a:cs typeface="Gill Sans"/>
                <a:sym typeface="Gill Sans"/>
              </a:defRPr>
            </a:pPr>
          </a:p>
        </p:txBody>
      </p:sp>
      <p:graphicFrame>
        <p:nvGraphicFramePr>
          <p:cNvPr id="262" name="Gràfic de dispersió"/>
          <p:cNvGraphicFramePr/>
          <p:nvPr/>
        </p:nvGraphicFramePr>
        <p:xfrm>
          <a:off x="7240723" y="2344298"/>
          <a:ext cx="4449671" cy="5284888"/>
        </p:xfrm>
        <a:graphic xmlns:a="http://schemas.openxmlformats.org/drawingml/2006/main">
          <a:graphicData uri="http://schemas.openxmlformats.org/drawingml/2006/chart">
            <c:chart xmlns:c="http://schemas.openxmlformats.org/drawingml/2006/chart" r:id="rId3"/>
          </a:graphicData>
        </a:graphic>
      </p:graphicFrame>
      <p:grpSp>
        <p:nvGrpSpPr>
          <p:cNvPr id="265" name="Grup"/>
          <p:cNvGrpSpPr/>
          <p:nvPr/>
        </p:nvGrpSpPr>
        <p:grpSpPr>
          <a:xfrm>
            <a:off x="6659410" y="4273351"/>
            <a:ext cx="4172293" cy="3843098"/>
            <a:chOff x="0" y="0"/>
            <a:chExt cx="4172291" cy="3843096"/>
          </a:xfrm>
        </p:grpSpPr>
        <p:sp>
          <p:nvSpPr>
            <p:cNvPr id="263" name="Probability"/>
            <p:cNvSpPr txBox="1"/>
            <p:nvPr/>
          </p:nvSpPr>
          <p:spPr>
            <a:xfrm rot="16200000">
              <a:off x="-380821" y="380820"/>
              <a:ext cx="1155342"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i="1" sz="2200">
                  <a:latin typeface="Gill Sans"/>
                  <a:ea typeface="Gill Sans"/>
                  <a:cs typeface="Gill Sans"/>
                  <a:sym typeface="Gill Sans"/>
                </a:defRPr>
              </a:lvl1pPr>
            </a:lstStyle>
            <a:p>
              <a:pPr/>
              <a:r>
                <a:t>Probability</a:t>
              </a:r>
            </a:p>
          </p:txBody>
        </p:sp>
        <p:sp>
          <p:nvSpPr>
            <p:cNvPr id="264" name="Number of Citations"/>
            <p:cNvSpPr txBox="1"/>
            <p:nvPr/>
          </p:nvSpPr>
          <p:spPr>
            <a:xfrm>
              <a:off x="1953648" y="3449396"/>
              <a:ext cx="2218644"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i="1" sz="2200">
                  <a:latin typeface="Gill Sans"/>
                  <a:ea typeface="Gill Sans"/>
                  <a:cs typeface="Gill Sans"/>
                  <a:sym typeface="Gill Sans"/>
                </a:defRPr>
              </a:lvl1pPr>
            </a:lstStyle>
            <a:p>
              <a:pPr/>
              <a:r>
                <a:t>Number of Citations</a:t>
              </a:r>
            </a:p>
          </p:txBody>
        </p:sp>
      </p:grpSp>
      <p:graphicFrame>
        <p:nvGraphicFramePr>
          <p:cNvPr id="266" name="Gràfic de dispersió"/>
          <p:cNvGraphicFramePr/>
          <p:nvPr/>
        </p:nvGraphicFramePr>
        <p:xfrm>
          <a:off x="7247835" y="2344298"/>
          <a:ext cx="4279343" cy="5284888"/>
        </p:xfrm>
        <a:graphic xmlns:a="http://schemas.openxmlformats.org/drawingml/2006/main">
          <a:graphicData uri="http://schemas.openxmlformats.org/drawingml/2006/chart">
            <c:chart xmlns:c="http://schemas.openxmlformats.org/drawingml/2006/chart" r:id="rId4"/>
          </a:graphicData>
        </a:graphic>
      </p:graphicFrame>
      <p:grpSp>
        <p:nvGrpSpPr>
          <p:cNvPr id="269" name="Grup"/>
          <p:cNvGrpSpPr/>
          <p:nvPr/>
        </p:nvGrpSpPr>
        <p:grpSpPr>
          <a:xfrm>
            <a:off x="5795188" y="1300708"/>
            <a:ext cx="4673730" cy="651436"/>
            <a:chOff x="0" y="0"/>
            <a:chExt cx="4673728" cy="651435"/>
          </a:xfrm>
        </p:grpSpPr>
        <p:sp>
          <p:nvSpPr>
            <p:cNvPr id="267" name="Línia"/>
            <p:cNvSpPr/>
            <p:nvPr/>
          </p:nvSpPr>
          <p:spPr>
            <a:xfrm flipH="1">
              <a:off x="0" y="315007"/>
              <a:ext cx="1132905" cy="1"/>
            </a:xfrm>
            <a:prstGeom prst="line">
              <a:avLst/>
            </a:prstGeom>
            <a:noFill/>
            <a:ln w="25400" cap="flat">
              <a:solidFill>
                <a:srgbClr val="FEFCDD"/>
              </a:solidFill>
              <a:prstDash val="solid"/>
              <a:miter lim="400000"/>
              <a:headEnd type="triangle"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pic>
          <p:nvPicPr>
            <p:cNvPr id="268" name="droppedImage.pdf" descr="droppedImage.pdf"/>
            <p:cNvPicPr>
              <a:picLocks noChangeAspect="1"/>
            </p:cNvPicPr>
            <p:nvPr/>
          </p:nvPicPr>
          <p:blipFill>
            <a:blip r:embed="rId5">
              <a:extLst/>
            </a:blip>
            <a:stretch>
              <a:fillRect/>
            </a:stretch>
          </p:blipFill>
          <p:spPr>
            <a:xfrm>
              <a:off x="1905128" y="0"/>
              <a:ext cx="2768601" cy="651436"/>
            </a:xfrm>
            <a:prstGeom prst="rect">
              <a:avLst/>
            </a:prstGeom>
            <a:ln w="12700" cap="flat">
              <a:noFill/>
              <a:miter lim="400000"/>
            </a:ln>
            <a:effectLst/>
          </p:spPr>
        </p:pic>
      </p:grpSp>
      <p:pic>
        <p:nvPicPr>
          <p:cNvPr id="270" name="droppedImage.pdf" descr="droppedImage.pdf"/>
          <p:cNvPicPr>
            <a:picLocks noChangeAspect="1"/>
          </p:cNvPicPr>
          <p:nvPr/>
        </p:nvPicPr>
        <p:blipFill>
          <a:blip r:embed="rId6">
            <a:extLst/>
          </a:blip>
          <a:stretch>
            <a:fillRect/>
          </a:stretch>
        </p:blipFill>
        <p:spPr>
          <a:xfrm>
            <a:off x="2518717" y="1275308"/>
            <a:ext cx="2628901" cy="762706"/>
          </a:xfrm>
          <a:prstGeom prst="rect">
            <a:avLst/>
          </a:prstGeom>
          <a:ln w="12700">
            <a:miter lim="400000"/>
          </a:ln>
        </p:spPr>
      </p:pic>
      <p:pic>
        <p:nvPicPr>
          <p:cNvPr id="271" name="Archivo-DerekdeSollaPrice.png" descr="Archivo-DerekdeSollaPrice.png"/>
          <p:cNvPicPr>
            <a:picLocks noChangeAspect="1"/>
          </p:cNvPicPr>
          <p:nvPr/>
        </p:nvPicPr>
        <p:blipFill>
          <a:blip r:embed="rId7">
            <a:extLst/>
          </a:blip>
          <a:srcRect l="22914" t="467" r="22038" b="52830"/>
          <a:stretch>
            <a:fillRect/>
          </a:stretch>
        </p:blipFill>
        <p:spPr>
          <a:xfrm>
            <a:off x="10969446" y="1077910"/>
            <a:ext cx="1614750" cy="1956332"/>
          </a:xfrm>
          <a:prstGeom prst="rect">
            <a:avLst/>
          </a:prstGeom>
          <a:ln w="12700">
            <a:miter lim="400000"/>
          </a:ln>
          <a:effectLst>
            <a:outerShdw sx="100000" sy="100000" kx="0" ky="0" algn="b" rotWithShape="0" blurRad="25400" dist="25400" dir="2940000">
              <a:srgbClr val="000000">
                <a:alpha val="83000"/>
              </a:srgbClr>
            </a:outerShdw>
          </a:effectLst>
        </p:spPr>
      </p:pic>
      <p:sp>
        <p:nvSpPr>
          <p:cNvPr id="272" name="D. de Solla Price"/>
          <p:cNvSpPr txBox="1"/>
          <p:nvPr/>
        </p:nvSpPr>
        <p:spPr>
          <a:xfrm>
            <a:off x="11057996" y="3296467"/>
            <a:ext cx="1437784" cy="35763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nchor="ctr">
            <a:spAutoFit/>
          </a:bodyPr>
          <a:lstStyle>
            <a:lvl1pPr defTabSz="457200">
              <a:defRPr sz="1600">
                <a:latin typeface="Gill Sans"/>
                <a:ea typeface="Gill Sans"/>
                <a:cs typeface="Gill Sans"/>
                <a:sym typeface="Gill Sans"/>
              </a:defRPr>
            </a:lvl1pPr>
          </a:lstStyle>
          <a:p>
            <a:pPr/>
            <a:r>
              <a:t>D. de Solla Price</a:t>
            </a:r>
          </a:p>
        </p:txBody>
      </p:sp>
      <p:sp>
        <p:nvSpPr>
          <p:cNvPr id="273" name="Preferential Attachment: Models of Network Growth"/>
          <p:cNvSpPr txBox="1"/>
          <p:nvPr/>
        </p:nvSpPr>
        <p:spPr>
          <a:xfrm>
            <a:off x="-801177" y="100876"/>
            <a:ext cx="126044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4" indent="914400" algn="l">
              <a:spcBef>
                <a:spcPts val="2400"/>
              </a:spcBef>
              <a:defRPr sz="4000"/>
            </a:pPr>
            <a:r>
              <a:rPr>
                <a:solidFill>
                  <a:srgbClr val="FF2600"/>
                </a:solidFill>
              </a:rPr>
              <a:t>Preferential Attachment</a:t>
            </a:r>
            <a:r>
              <a:t>: Models of Network Growth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2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269"/>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8" fill="hold">
                                  <p:stCondLst>
                                    <p:cond delay="0"/>
                                  </p:stCondLst>
                                  <p:iterate type="el" backwards="0">
                                    <p:tmAbs val="0"/>
                                  </p:iterate>
                                  <p:childTnLst>
                                    <p:set>
                                      <p:cBhvr>
                                        <p:cTn id="33" fill="hold"/>
                                        <p:tgtEl>
                                          <p:spTgt spid="266"/>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9" fill="hold">
                                  <p:stCondLst>
                                    <p:cond delay="0"/>
                                  </p:stCondLst>
                                  <p:iterate type="el" backwards="0">
                                    <p:tmAbs val="0"/>
                                  </p:iterate>
                                  <p:childTnLst>
                                    <p:set>
                                      <p:cBhvr>
                                        <p:cTn id="36" fill="hold"/>
                                        <p:tgtEl>
                                          <p:spTgt spid="2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xit" nodeType="clickEffect" presetSubtype="0" presetID="1" grpId="10" fill="hold">
                                  <p:stCondLst>
                                    <p:cond delay="0"/>
                                  </p:stCondLst>
                                  <p:iterate type="el" backwards="0">
                                    <p:tmAbs val="0"/>
                                  </p:iterate>
                                  <p:childTnLst>
                                    <p:set>
                                      <p:cBhvr>
                                        <p:cTn id="40" fill="hold">
                                          <p:stCondLst>
                                            <p:cond delay="0"/>
                                          </p:stCondLst>
                                        </p:cTn>
                                        <p:tgtEl>
                                          <p:spTgt spid="266"/>
                                        </p:tgtEl>
                                        <p:attrNameLst>
                                          <p:attrName>style.visibility</p:attrName>
                                        </p:attrNameLst>
                                      </p:cBhvr>
                                      <p:to>
                                        <p:strVal val="hidden"/>
                                      </p:to>
                                    </p:set>
                                  </p:childTnLst>
                                </p:cTn>
                              </p:par>
                            </p:childTnLst>
                          </p:cTn>
                        </p:par>
                        <p:par>
                          <p:cTn id="41" fill="hold">
                            <p:stCondLst>
                              <p:cond delay="0"/>
                            </p:stCondLst>
                            <p:childTnLst>
                              <p:par>
                                <p:cTn id="42" presetClass="entr" nodeType="afterEffect" presetSubtype="0" presetID="1" grpId="11" fill="hold">
                                  <p:stCondLst>
                                    <p:cond delay="0"/>
                                  </p:stCondLst>
                                  <p:iterate type="el" backwards="0">
                                    <p:tmAbs val="0"/>
                                  </p:iterate>
                                  <p:childTnLst>
                                    <p:set>
                                      <p:cBhvr>
                                        <p:cTn id="43" fill="hold"/>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9" grpId="6"/>
      <p:bldP build="whole" bldLvl="1" animBg="1" rev="0" advAuto="0" spid="260" grpId="4"/>
      <p:bldP build="whole" bldLvl="1" animBg="1" rev="0" advAuto="0" spid="261" grpId="3"/>
      <p:bldP build="whole" bldLvl="1" animBg="1" rev="0" advAuto="0" spid="266" grpId="8"/>
      <p:bldP build="whole" bldLvl="1" animBg="1" rev="0" advAuto="0" spid="258" grpId="5"/>
      <p:bldP build="whole" bldLvl="1" animBg="1" rev="0" advAuto="0" spid="257" grpId="2"/>
      <p:bldP build="whole" bldLvl="1" animBg="1" rev="0" advAuto="0" spid="265" grpId="9"/>
      <p:bldP build="whole" bldLvl="1" animBg="1" rev="0" advAuto="0" spid="269" grpId="7"/>
      <p:bldP build="whole" bldLvl="1" animBg="1" rev="0" advAuto="0" spid="256" grpId="1"/>
      <p:bldP build="whole" bldLvl="1" animBg="1" rev="0" advAuto="0" spid="266" grpId="10"/>
      <p:bldP build="whole" bldLvl="1" animBg="1" rev="0" advAuto="0" spid="262" grpId="1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Preferential Attachment"/>
          <p:cNvSpPr/>
          <p:nvPr/>
        </p:nvSpPr>
        <p:spPr>
          <a:xfrm>
            <a:off x="3120690" y="421227"/>
            <a:ext cx="6763420"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400"/>
              </a:spcBef>
              <a:defRPr sz="4000"/>
            </a:lvl1pPr>
          </a:lstStyle>
          <a:p>
            <a:pPr/>
            <a:r>
              <a:t>Preferential Attachment</a:t>
            </a:r>
          </a:p>
        </p:txBody>
      </p:sp>
      <p:sp>
        <p:nvSpPr>
          <p:cNvPr id="278" name="How many nodes are “hubs”?"/>
          <p:cNvSpPr txBox="1"/>
          <p:nvPr/>
        </p:nvSpPr>
        <p:spPr>
          <a:xfrm>
            <a:off x="8374547" y="2713991"/>
            <a:ext cx="4945072"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vl1pPr>
          </a:lstStyle>
          <a:p>
            <a:pPr/>
            <a:r>
              <a:t>How many nodes are “hubs”?</a:t>
            </a:r>
          </a:p>
        </p:txBody>
      </p:sp>
      <p:sp>
        <p:nvSpPr>
          <p:cNvPr id="279" name="Does some low k node ever become a hub? How often?"/>
          <p:cNvSpPr txBox="1"/>
          <p:nvPr/>
        </p:nvSpPr>
        <p:spPr>
          <a:xfrm>
            <a:off x="8374547" y="4961369"/>
            <a:ext cx="4514303"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vl1pPr>
          </a:lstStyle>
          <a:p>
            <a:pPr/>
            <a:r>
              <a:t>Does some low k node ever become a hub? How often? </a:t>
            </a:r>
          </a:p>
        </p:txBody>
      </p:sp>
      <p:sp>
        <p:nvSpPr>
          <p:cNvPr id="280" name="How many have only a few links?"/>
          <p:cNvSpPr txBox="1"/>
          <p:nvPr/>
        </p:nvSpPr>
        <p:spPr>
          <a:xfrm>
            <a:off x="8374547" y="3716794"/>
            <a:ext cx="4325178"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vl1pPr>
          </a:lstStyle>
          <a:p>
            <a:pPr/>
            <a:r>
              <a:t>How many have only a few links?</a:t>
            </a:r>
          </a:p>
        </p:txBody>
      </p:sp>
      <p:sp>
        <p:nvSpPr>
          <p:cNvPr id="281" name="Exploring the role of history and amplification effects in the emergence of hubs"/>
          <p:cNvSpPr txBox="1"/>
          <p:nvPr/>
        </p:nvSpPr>
        <p:spPr>
          <a:xfrm>
            <a:off x="-170143" y="1452885"/>
            <a:ext cx="13345085"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7799" marR="57799" defTabSz="1295400">
              <a:spcBef>
                <a:spcPts val="1100"/>
              </a:spcBef>
              <a:buClr>
                <a:srgbClr val="FFD300"/>
              </a:buClr>
              <a:buFont typeface="Arial"/>
              <a:defRPr sz="2500">
                <a:uFill>
                  <a:solidFill>
                    <a:srgbClr val="FFD300"/>
                  </a:solidFill>
                </a:uFill>
                <a:latin typeface="Avenir Roman"/>
                <a:ea typeface="Avenir Roman"/>
                <a:cs typeface="Avenir Roman"/>
                <a:sym typeface="Avenir Roman"/>
              </a:defRPr>
            </a:lvl1pPr>
          </a:lstStyle>
          <a:p>
            <a:pPr/>
            <a:r>
              <a:t>Exploring the role of history and amplification effects in the emergence of hubs</a:t>
            </a:r>
          </a:p>
        </p:txBody>
      </p:sp>
      <p:pic>
        <p:nvPicPr>
          <p:cNvPr id="282" name="Imatge" descr="Imatge"/>
          <p:cNvPicPr>
            <a:picLocks noChangeAspect="1"/>
          </p:cNvPicPr>
          <p:nvPr/>
        </p:nvPicPr>
        <p:blipFill>
          <a:blip r:embed="rId2">
            <a:extLst/>
          </a:blip>
          <a:stretch>
            <a:fillRect/>
          </a:stretch>
        </p:blipFill>
        <p:spPr>
          <a:xfrm>
            <a:off x="392887" y="2796097"/>
            <a:ext cx="7538349" cy="586106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Modularity"/>
          <p:cNvSpPr txBox="1"/>
          <p:nvPr/>
        </p:nvSpPr>
        <p:spPr>
          <a:xfrm>
            <a:off x="5331802" y="4533899"/>
            <a:ext cx="236659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Modularity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Hierarchical Organisation of Networks"/>
          <p:cNvSpPr txBox="1"/>
          <p:nvPr>
            <p:ph type="title" idx="4294967295"/>
          </p:nvPr>
        </p:nvSpPr>
        <p:spPr>
          <a:xfrm>
            <a:off x="1454675" y="393360"/>
            <a:ext cx="10095450" cy="889001"/>
          </a:xfrm>
          <a:prstGeom prst="rect">
            <a:avLst/>
          </a:prstGeom>
        </p:spPr>
        <p:txBody>
          <a:bodyPr lIns="38100" tIns="38100" rIns="38100" bIns="38100">
            <a:noAutofit/>
          </a:bodyPr>
          <a:lstStyle/>
          <a:p>
            <a:pPr marL="12700" marR="1407" algn="l" defTabSz="1168400">
              <a:lnSpc>
                <a:spcPct val="102000"/>
              </a:lnSpc>
              <a:defRPr sz="4600">
                <a:uFill>
                  <a:solidFill>
                    <a:srgbClr val="FFFFFF"/>
                  </a:solidFill>
                </a:uFill>
              </a:defRPr>
            </a:pPr>
            <a:r>
              <a:rPr>
                <a:solidFill>
                  <a:srgbClr val="D81E00"/>
                </a:solidFill>
                <a:uFill>
                  <a:solidFill>
                    <a:srgbClr val="D81E00"/>
                  </a:solidFill>
                </a:uFill>
              </a:rPr>
              <a:t>Hierarchical </a:t>
            </a:r>
            <a:r>
              <a:t>Organisation of Networks </a:t>
            </a:r>
          </a:p>
        </p:txBody>
      </p:sp>
      <p:pic>
        <p:nvPicPr>
          <p:cNvPr id="287" name="BLENDER.jpg" descr="BLENDER.jpg"/>
          <p:cNvPicPr>
            <a:picLocks noChangeAspect="0"/>
          </p:cNvPicPr>
          <p:nvPr/>
        </p:nvPicPr>
        <p:blipFill>
          <a:blip r:embed="rId3">
            <a:extLst/>
          </a:blip>
          <a:stretch>
            <a:fillRect/>
          </a:stretch>
        </p:blipFill>
        <p:spPr>
          <a:xfrm>
            <a:off x="583574" y="2810845"/>
            <a:ext cx="5541788" cy="4360265"/>
          </a:xfrm>
          <a:prstGeom prst="rect">
            <a:avLst/>
          </a:prstGeom>
          <a:ln w="12700">
            <a:miter lim="400000"/>
          </a:ln>
        </p:spPr>
      </p:pic>
      <p:sp>
        <p:nvSpPr>
          <p:cNvPr id="288" name="H. Jeong et al., Nature 407, 651-654 (2000)"/>
          <p:cNvSpPr txBox="1"/>
          <p:nvPr/>
        </p:nvSpPr>
        <p:spPr>
          <a:xfrm>
            <a:off x="568349" y="8163687"/>
            <a:ext cx="5751615" cy="43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7799" marR="57799" algn="l" defTabSz="1295400">
              <a:buClr>
                <a:srgbClr val="FFFFFF"/>
              </a:buClr>
              <a:buFont typeface="Arial"/>
              <a:defRPr sz="2200">
                <a:uFill>
                  <a:solidFill>
                    <a:srgbClr val="FFFFFF"/>
                  </a:solidFill>
                </a:uFill>
                <a:latin typeface="Helvetica"/>
                <a:ea typeface="Helvetica"/>
                <a:cs typeface="Helvetica"/>
                <a:sym typeface="Helvetica"/>
              </a:defRPr>
            </a:lvl1pPr>
          </a:lstStyle>
          <a:p>
            <a:pPr>
              <a:defRPr>
                <a:solidFill>
                  <a:srgbClr val="000000"/>
                </a:solidFill>
                <a:uFill>
                  <a:solidFill>
                    <a:srgbClr val="000000"/>
                  </a:solidFill>
                </a:uFill>
              </a:defRPr>
            </a:pPr>
            <a:r>
              <a:rPr>
                <a:solidFill>
                  <a:srgbClr val="FFFFFF"/>
                </a:solidFill>
                <a:uFill>
                  <a:solidFill>
                    <a:srgbClr val="FFFFFF"/>
                  </a:solidFill>
                </a:uFill>
              </a:rPr>
              <a:t>H. Jeong et al., Nature 407, 651-654 (2000)</a:t>
            </a:r>
          </a:p>
        </p:txBody>
      </p:sp>
      <p:sp>
        <p:nvSpPr>
          <p:cNvPr id="289" name="To build complex things, both nature and engineers use modules"/>
          <p:cNvSpPr txBox="1"/>
          <p:nvPr/>
        </p:nvSpPr>
        <p:spPr>
          <a:xfrm>
            <a:off x="562904" y="1601551"/>
            <a:ext cx="11878992"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7799" marR="57799" defTabSz="1295400">
              <a:spcBef>
                <a:spcPts val="1100"/>
              </a:spcBef>
              <a:buClr>
                <a:srgbClr val="FFD300"/>
              </a:buClr>
              <a:buFont typeface="Arial"/>
              <a:defRPr sz="3000">
                <a:uFill>
                  <a:solidFill>
                    <a:srgbClr val="FFD300"/>
                  </a:solidFill>
                </a:uFill>
                <a:latin typeface="Avenir Roman"/>
                <a:ea typeface="Avenir Roman"/>
                <a:cs typeface="Avenir Roman"/>
                <a:sym typeface="Avenir Roman"/>
              </a:defRPr>
            </a:lvl1pPr>
          </a:lstStyle>
          <a:p>
            <a:pPr/>
            <a:r>
              <a:t>To build complex things, both nature and engineers use modules</a:t>
            </a:r>
          </a:p>
        </p:txBody>
      </p:sp>
      <p:sp>
        <p:nvSpPr>
          <p:cNvPr id="290" name="E. Ravasz and A.-L. Barabási (2003)"/>
          <p:cNvSpPr txBox="1"/>
          <p:nvPr/>
        </p:nvSpPr>
        <p:spPr>
          <a:xfrm>
            <a:off x="514179" y="8699594"/>
            <a:ext cx="4917970" cy="43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7799" marR="57799" algn="l" defTabSz="1295400">
              <a:buClr>
                <a:srgbClr val="FFFFFF"/>
              </a:buClr>
              <a:buFont typeface="Arial"/>
              <a:defRPr sz="2200">
                <a:uFill>
                  <a:solidFill>
                    <a:srgbClr val="FFFFFF"/>
                  </a:solidFill>
                </a:uFill>
                <a:latin typeface="Helvetica"/>
                <a:ea typeface="Helvetica"/>
                <a:cs typeface="Helvetica"/>
                <a:sym typeface="Helvetica"/>
              </a:defRPr>
            </a:lvl1pPr>
          </a:lstStyle>
          <a:p>
            <a:pPr>
              <a:defRPr>
                <a:solidFill>
                  <a:srgbClr val="000000"/>
                </a:solidFill>
                <a:uFill>
                  <a:solidFill>
                    <a:srgbClr val="000000"/>
                  </a:solidFill>
                </a:uFill>
              </a:defRPr>
            </a:pPr>
            <a:r>
              <a:rPr>
                <a:solidFill>
                  <a:srgbClr val="FFFFFF"/>
                </a:solidFill>
                <a:uFill>
                  <a:solidFill>
                    <a:srgbClr val="FFFFFF"/>
                  </a:solidFill>
                </a:uFill>
              </a:rPr>
              <a:t>E. Ravasz and A.-L. Barabási (2003)</a:t>
            </a:r>
          </a:p>
        </p:txBody>
      </p:sp>
      <p:pic>
        <p:nvPicPr>
          <p:cNvPr id="291" name="TuringV2_3249_miniature3.jpg" descr="TuringV2_3249_miniature3.jpg"/>
          <p:cNvPicPr>
            <a:picLocks noChangeAspect="1"/>
          </p:cNvPicPr>
          <p:nvPr/>
        </p:nvPicPr>
        <p:blipFill>
          <a:blip r:embed="rId4">
            <a:extLst/>
          </a:blip>
          <a:srcRect l="9631" t="6713" r="9631" b="0"/>
          <a:stretch>
            <a:fillRect/>
          </a:stretch>
        </p:blipFill>
        <p:spPr>
          <a:xfrm>
            <a:off x="6794273" y="2810744"/>
            <a:ext cx="5696202" cy="4360351"/>
          </a:xfrm>
          <a:prstGeom prst="rect">
            <a:avLst/>
          </a:prstGeom>
          <a:ln w="12700">
            <a:miter lim="400000"/>
          </a:ln>
        </p:spPr>
      </p:pic>
      <p:sp>
        <p:nvSpPr>
          <p:cNvPr id="292" name="LEGO Turing Machine"/>
          <p:cNvSpPr txBox="1"/>
          <p:nvPr/>
        </p:nvSpPr>
        <p:spPr>
          <a:xfrm>
            <a:off x="8050916" y="7627780"/>
            <a:ext cx="3183062" cy="43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7799" marR="57799" algn="l" defTabSz="1295400">
              <a:buClr>
                <a:srgbClr val="FFFFFF"/>
              </a:buClr>
              <a:buFont typeface="Arial"/>
              <a:defRPr sz="2200">
                <a:uFill>
                  <a:solidFill>
                    <a:srgbClr val="FFFFFF"/>
                  </a:solidFill>
                </a:uFill>
                <a:latin typeface="Helvetica"/>
                <a:ea typeface="Helvetica"/>
                <a:cs typeface="Helvetica"/>
                <a:sym typeface="Helvetica"/>
              </a:defRPr>
            </a:lvl1pPr>
          </a:lstStyle>
          <a:p>
            <a:pPr/>
            <a:r>
              <a:t>LEGO Turing Machine</a:t>
            </a:r>
          </a:p>
        </p:txBody>
      </p:sp>
      <p:sp>
        <p:nvSpPr>
          <p:cNvPr id="293" name="H. A. Simon, “The Architecture of Complexity” (1962)"/>
          <p:cNvSpPr txBox="1"/>
          <p:nvPr/>
        </p:nvSpPr>
        <p:spPr>
          <a:xfrm>
            <a:off x="525071" y="7627780"/>
            <a:ext cx="6978873" cy="43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7799" marR="57799" algn="l" defTabSz="1295400">
              <a:buClr>
                <a:srgbClr val="FFFFFF"/>
              </a:buClr>
              <a:buFont typeface="Arial"/>
              <a:defRPr sz="2200">
                <a:uFill>
                  <a:solidFill>
                    <a:srgbClr val="FFFFFF"/>
                  </a:solidFill>
                </a:uFill>
                <a:latin typeface="Helvetica"/>
                <a:ea typeface="Helvetica"/>
                <a:cs typeface="Helvetica"/>
                <a:sym typeface="Helvetica"/>
              </a:defRPr>
            </a:lvl1pPr>
          </a:lstStyle>
          <a:p>
            <a:pPr/>
            <a:r>
              <a:t>H. A. Simon, “The Architecture of Complexity” (1962)</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